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356" r:id="rId4"/>
    <p:sldId id="306" r:id="rId5"/>
    <p:sldId id="383" r:id="rId6"/>
    <p:sldId id="357" r:id="rId7"/>
    <p:sldId id="312" r:id="rId8"/>
    <p:sldId id="358" r:id="rId9"/>
    <p:sldId id="345" r:id="rId10"/>
    <p:sldId id="359" r:id="rId11"/>
    <p:sldId id="285" r:id="rId12"/>
    <p:sldId id="360" r:id="rId13"/>
    <p:sldId id="276" r:id="rId14"/>
    <p:sldId id="277" r:id="rId15"/>
    <p:sldId id="278" r:id="rId16"/>
    <p:sldId id="381" r:id="rId17"/>
    <p:sldId id="382" r:id="rId18"/>
    <p:sldId id="361" r:id="rId19"/>
    <p:sldId id="282" r:id="rId20"/>
    <p:sldId id="286" r:id="rId21"/>
    <p:sldId id="288" r:id="rId22"/>
    <p:sldId id="289" r:id="rId23"/>
    <p:sldId id="290" r:id="rId24"/>
    <p:sldId id="291" r:id="rId25"/>
    <p:sldId id="362" r:id="rId26"/>
    <p:sldId id="304" r:id="rId27"/>
    <p:sldId id="301" r:id="rId28"/>
    <p:sldId id="302" r:id="rId29"/>
    <p:sldId id="303" r:id="rId30"/>
    <p:sldId id="374" r:id="rId31"/>
    <p:sldId id="363" r:id="rId32"/>
    <p:sldId id="296" r:id="rId33"/>
    <p:sldId id="364" r:id="rId34"/>
    <p:sldId id="370" r:id="rId35"/>
    <p:sldId id="371" r:id="rId36"/>
    <p:sldId id="393" r:id="rId37"/>
    <p:sldId id="365" r:id="rId38"/>
    <p:sldId id="349" r:id="rId39"/>
    <p:sldId id="392" r:id="rId40"/>
    <p:sldId id="391" r:id="rId41"/>
    <p:sldId id="389" r:id="rId42"/>
    <p:sldId id="322" r:id="rId43"/>
    <p:sldId id="351" r:id="rId44"/>
    <p:sldId id="352" r:id="rId45"/>
    <p:sldId id="380" r:id="rId46"/>
    <p:sldId id="384" r:id="rId47"/>
    <p:sldId id="385" r:id="rId48"/>
    <p:sldId id="387" r:id="rId49"/>
    <p:sldId id="388" r:id="rId50"/>
    <p:sldId id="386" r:id="rId51"/>
    <p:sldId id="355" r:id="rId5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99FFCC"/>
    <a:srgbClr val="00FFFF"/>
    <a:srgbClr val="FFCCCC"/>
    <a:srgbClr val="FF99CC"/>
    <a:srgbClr val="FFFF66"/>
    <a:srgbClr val="FF9933"/>
    <a:srgbClr val="405388"/>
    <a:srgbClr val="212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956" y="-45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B6A16E00-CBD6-4241-BB18-9767BBF2D868}" type="datetimeFigureOut">
              <a:rPr lang="en-US" smtClean="0"/>
              <a:pPr/>
              <a:t>02/09/2022</a:t>
            </a:fld>
            <a:endParaRPr lang="en-US"/>
          </a:p>
        </p:txBody>
      </p:sp>
      <p:sp>
        <p:nvSpPr>
          <p:cNvPr id="16" name="Slide Number Placeholder 15"/>
          <p:cNvSpPr>
            <a:spLocks noGrp="1"/>
          </p:cNvSpPr>
          <p:nvPr>
            <p:ph type="sldNum" sz="quarter" idx="11"/>
          </p:nvPr>
        </p:nvSpPr>
        <p:spPr/>
        <p:txBody>
          <a:bodyPr/>
          <a:lstStyle/>
          <a:p>
            <a:fld id="{AEDEB815-40E3-4468-BBC6-B19ADC3A5588}"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A16E00-CBD6-4241-BB18-9767BBF2D868}" type="datetimeFigureOut">
              <a:rPr lang="en-US" smtClean="0"/>
              <a:pPr/>
              <a:t>02/09/2022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EB815-40E3-4468-BBC6-B19ADC3A558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A16E00-CBD6-4241-BB18-9767BBF2D868}" type="datetimeFigureOut">
              <a:rPr lang="en-US" smtClean="0"/>
              <a:pPr/>
              <a:t>02/09/2022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EB815-40E3-4468-BBC6-B19ADC3A558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B6A16E00-CBD6-4241-BB18-9767BBF2D868}" type="datetimeFigureOut">
              <a:rPr lang="en-US" smtClean="0"/>
              <a:pPr/>
              <a:t>02/09/2022</a:t>
            </a:fld>
            <a:endParaRPr lang="en-US"/>
          </a:p>
        </p:txBody>
      </p:sp>
      <p:sp>
        <p:nvSpPr>
          <p:cNvPr id="15" name="Slide Number Placeholder 14"/>
          <p:cNvSpPr>
            <a:spLocks noGrp="1"/>
          </p:cNvSpPr>
          <p:nvPr>
            <p:ph type="sldNum" sz="quarter" idx="11"/>
          </p:nvPr>
        </p:nvSpPr>
        <p:spPr/>
        <p:txBody>
          <a:bodyPr/>
          <a:lstStyle/>
          <a:p>
            <a:fld id="{AEDEB815-40E3-4468-BBC6-B19ADC3A5588}"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B6A16E00-CBD6-4241-BB18-9767BBF2D868}" type="datetimeFigureOut">
              <a:rPr lang="en-US" smtClean="0"/>
              <a:pPr/>
              <a:t>02/09/2022</a:t>
            </a:fld>
            <a:endParaRPr lang="en-US"/>
          </a:p>
        </p:txBody>
      </p:sp>
      <p:sp>
        <p:nvSpPr>
          <p:cNvPr id="13" name="Slide Number Placeholder 12"/>
          <p:cNvSpPr>
            <a:spLocks noGrp="1"/>
          </p:cNvSpPr>
          <p:nvPr>
            <p:ph type="sldNum" sz="quarter" idx="11"/>
          </p:nvPr>
        </p:nvSpPr>
        <p:spPr/>
        <p:txBody>
          <a:bodyPr/>
          <a:lstStyle/>
          <a:p>
            <a:fld id="{AEDEB815-40E3-4468-BBC6-B19ADC3A5588}"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6A16E00-CBD6-4241-BB18-9767BBF2D868}" type="datetimeFigureOut">
              <a:rPr lang="en-US" smtClean="0"/>
              <a:pPr/>
              <a:t>02/09/2022</a:t>
            </a:fld>
            <a:endParaRPr lang="en-US"/>
          </a:p>
        </p:txBody>
      </p:sp>
      <p:sp>
        <p:nvSpPr>
          <p:cNvPr id="9" name="Slide Number Placeholder 8"/>
          <p:cNvSpPr>
            <a:spLocks noGrp="1"/>
          </p:cNvSpPr>
          <p:nvPr>
            <p:ph type="sldNum" sz="quarter" idx="11"/>
          </p:nvPr>
        </p:nvSpPr>
        <p:spPr/>
        <p:txBody>
          <a:bodyPr/>
          <a:lstStyle/>
          <a:p>
            <a:fld id="{AEDEB815-40E3-4468-BBC6-B19ADC3A5588}"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B6A16E00-CBD6-4241-BB18-9767BBF2D868}" type="datetimeFigureOut">
              <a:rPr lang="en-US" smtClean="0"/>
              <a:pPr/>
              <a:t>02/09/2022</a:t>
            </a:fld>
            <a:endParaRPr lang="en-US"/>
          </a:p>
        </p:txBody>
      </p:sp>
      <p:sp>
        <p:nvSpPr>
          <p:cNvPr id="15" name="Slide Number Placeholder 14"/>
          <p:cNvSpPr>
            <a:spLocks noGrp="1"/>
          </p:cNvSpPr>
          <p:nvPr>
            <p:ph type="sldNum" sz="quarter" idx="11"/>
          </p:nvPr>
        </p:nvSpPr>
        <p:spPr/>
        <p:txBody>
          <a:bodyPr/>
          <a:lstStyle/>
          <a:p>
            <a:fld id="{AEDEB815-40E3-4468-BBC6-B19ADC3A5588}"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B6A16E00-CBD6-4241-BB18-9767BBF2D868}" type="datetimeFigureOut">
              <a:rPr lang="en-US" smtClean="0"/>
              <a:pPr/>
              <a:t>02/09/2022</a:t>
            </a:fld>
            <a:endParaRPr lang="en-US"/>
          </a:p>
        </p:txBody>
      </p:sp>
      <p:sp>
        <p:nvSpPr>
          <p:cNvPr id="8" name="Slide Number Placeholder 7"/>
          <p:cNvSpPr>
            <a:spLocks noGrp="1"/>
          </p:cNvSpPr>
          <p:nvPr>
            <p:ph type="sldNum" sz="quarter" idx="11"/>
          </p:nvPr>
        </p:nvSpPr>
        <p:spPr/>
        <p:txBody>
          <a:bodyPr/>
          <a:lstStyle/>
          <a:p>
            <a:fld id="{AEDEB815-40E3-4468-BBC6-B19ADC3A5588}"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6A16E00-CBD6-4241-BB18-9767BBF2D868}" type="datetimeFigureOut">
              <a:rPr lang="en-US" smtClean="0"/>
              <a:pPr/>
              <a:t>02/09/2022</a:t>
            </a:fld>
            <a:endParaRPr lang="en-US"/>
          </a:p>
        </p:txBody>
      </p:sp>
      <p:sp>
        <p:nvSpPr>
          <p:cNvPr id="6" name="Slide Number Placeholder 5"/>
          <p:cNvSpPr>
            <a:spLocks noGrp="1"/>
          </p:cNvSpPr>
          <p:nvPr>
            <p:ph type="sldNum" sz="quarter" idx="11"/>
          </p:nvPr>
        </p:nvSpPr>
        <p:spPr/>
        <p:txBody>
          <a:bodyPr/>
          <a:lstStyle/>
          <a:p>
            <a:fld id="{AEDEB815-40E3-4468-BBC6-B19ADC3A5588}" type="slidenum">
              <a:rPr lang="en-US" smtClean="0"/>
              <a:pPr/>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B6A16E00-CBD6-4241-BB18-9767BBF2D868}" type="datetimeFigureOut">
              <a:rPr lang="en-US" smtClean="0"/>
              <a:pPr/>
              <a:t>02/09/2022</a:t>
            </a:fld>
            <a:endParaRPr lang="en-US"/>
          </a:p>
        </p:txBody>
      </p:sp>
      <p:sp>
        <p:nvSpPr>
          <p:cNvPr id="16" name="Slide Number Placeholder 15"/>
          <p:cNvSpPr>
            <a:spLocks noGrp="1"/>
          </p:cNvSpPr>
          <p:nvPr>
            <p:ph type="sldNum" sz="quarter" idx="11"/>
          </p:nvPr>
        </p:nvSpPr>
        <p:spPr/>
        <p:txBody>
          <a:bodyPr/>
          <a:lstStyle/>
          <a:p>
            <a:fld id="{AEDEB815-40E3-4468-BBC6-B19ADC3A5588}"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B6A16E00-CBD6-4241-BB18-9767BBF2D868}" type="datetimeFigureOut">
              <a:rPr lang="en-US" smtClean="0"/>
              <a:pPr/>
              <a:t>02/09/2022</a:t>
            </a:fld>
            <a:endParaRPr lang="en-US"/>
          </a:p>
        </p:txBody>
      </p:sp>
      <p:sp>
        <p:nvSpPr>
          <p:cNvPr id="14" name="Slide Number Placeholder 13"/>
          <p:cNvSpPr>
            <a:spLocks noGrp="1"/>
          </p:cNvSpPr>
          <p:nvPr>
            <p:ph type="sldNum" sz="quarter" idx="11"/>
          </p:nvPr>
        </p:nvSpPr>
        <p:spPr/>
        <p:txBody>
          <a:bodyPr/>
          <a:lstStyle/>
          <a:p>
            <a:fld id="{AEDEB815-40E3-4468-BBC6-B19ADC3A5588}" type="slidenum">
              <a:rPr lang="en-US" smtClean="0"/>
              <a:pPr/>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B6A16E00-CBD6-4241-BB18-9767BBF2D868}" type="datetimeFigureOut">
              <a:rPr lang="en-US" smtClean="0"/>
              <a:pPr/>
              <a:t>02/09/2022</a:t>
            </a:fld>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AEDEB815-40E3-4468-BBC6-B19ADC3A558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35537" y="3458252"/>
            <a:ext cx="2343150" cy="76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 name="Rectangle 8"/>
          <p:cNvSpPr/>
          <p:nvPr/>
        </p:nvSpPr>
        <p:spPr>
          <a:xfrm>
            <a:off x="219564" y="3414709"/>
            <a:ext cx="4423193" cy="653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0" name="Rectangle 9"/>
          <p:cNvSpPr/>
          <p:nvPr/>
        </p:nvSpPr>
        <p:spPr>
          <a:xfrm>
            <a:off x="4414158" y="3292538"/>
            <a:ext cx="2599943" cy="307777"/>
          </a:xfrm>
          <a:prstGeom prst="rect">
            <a:avLst/>
          </a:prstGeom>
        </p:spPr>
        <p:txBody>
          <a:bodyPr wrap="square">
            <a:spAutoFit/>
          </a:bodyPr>
          <a:lstStyle/>
          <a:p>
            <a:pPr lvl="0" algn="ctr"/>
            <a:r>
              <a:rPr lang="en-US" sz="1400" b="1" dirty="0">
                <a:solidFill>
                  <a:prstClr val="white"/>
                </a:solidFill>
              </a:rPr>
              <a:t>COMPANY PROFILE </a:t>
            </a:r>
          </a:p>
        </p:txBody>
      </p:sp>
      <p:cxnSp>
        <p:nvCxnSpPr>
          <p:cNvPr id="13" name="Straight Connector 12"/>
          <p:cNvCxnSpPr/>
          <p:nvPr/>
        </p:nvCxnSpPr>
        <p:spPr>
          <a:xfrm>
            <a:off x="4631872" y="3553367"/>
            <a:ext cx="4438650" cy="24749"/>
          </a:xfrm>
          <a:prstGeom prst="line">
            <a:avLst/>
          </a:prstGeom>
        </p:spPr>
        <p:style>
          <a:lnRef idx="2">
            <a:schemeClr val="accent3"/>
          </a:lnRef>
          <a:fillRef idx="0">
            <a:schemeClr val="accent3"/>
          </a:fillRef>
          <a:effectRef idx="1">
            <a:schemeClr val="accent3"/>
          </a:effectRef>
          <a:fontRef idx="minor">
            <a:schemeClr val="tx1"/>
          </a:fontRef>
        </p:style>
      </p:cxnSp>
      <p:sp>
        <p:nvSpPr>
          <p:cNvPr id="26" name="Rectangle 25"/>
          <p:cNvSpPr/>
          <p:nvPr/>
        </p:nvSpPr>
        <p:spPr>
          <a:xfrm>
            <a:off x="4240857" y="5200651"/>
            <a:ext cx="4683578" cy="738664"/>
          </a:xfrm>
          <a:prstGeom prst="rect">
            <a:avLst/>
          </a:prstGeom>
        </p:spPr>
        <p:txBody>
          <a:bodyPr wrap="square">
            <a:spAutoFit/>
          </a:bodyPr>
          <a:lstStyle/>
          <a:p>
            <a:pPr lvl="0"/>
            <a:r>
              <a:rPr lang="en-US" sz="1400" dirty="0">
                <a:solidFill>
                  <a:prstClr val="white"/>
                </a:solidFill>
                <a:latin typeface="Times New Roman" pitchFamily="18" charset="0"/>
                <a:cs typeface="Times New Roman" pitchFamily="18" charset="0"/>
              </a:rPr>
              <a:t>UNITED ARAB EMIRATES</a:t>
            </a:r>
          </a:p>
          <a:p>
            <a:r>
              <a:rPr lang="en-US" sz="1400" dirty="0">
                <a:solidFill>
                  <a:prstClr val="white"/>
                </a:solidFill>
                <a:latin typeface="Times New Roman" pitchFamily="18" charset="0"/>
                <a:cs typeface="Times New Roman" pitchFamily="18" charset="0"/>
              </a:rPr>
              <a:t>CHINA</a:t>
            </a:r>
          </a:p>
          <a:p>
            <a:pPr lvl="0"/>
            <a:r>
              <a:rPr lang="en-US" sz="1400" dirty="0">
                <a:solidFill>
                  <a:prstClr val="white"/>
                </a:solidFill>
                <a:latin typeface="Times New Roman" pitchFamily="18" charset="0"/>
                <a:cs typeface="Times New Roman" pitchFamily="18" charset="0"/>
              </a:rPr>
              <a:t>LEBANON</a:t>
            </a:r>
          </a:p>
        </p:txBody>
      </p:sp>
      <p:sp>
        <p:nvSpPr>
          <p:cNvPr id="11" name="Rectangle 10"/>
          <p:cNvSpPr/>
          <p:nvPr/>
        </p:nvSpPr>
        <p:spPr>
          <a:xfrm>
            <a:off x="3241219" y="76201"/>
            <a:ext cx="45719" cy="322749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7" name="Rectangle 16"/>
          <p:cNvSpPr/>
          <p:nvPr/>
        </p:nvSpPr>
        <p:spPr>
          <a:xfrm>
            <a:off x="3241219" y="3695701"/>
            <a:ext cx="45719" cy="30099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xmlns="" id="{A2B0E52A-23ED-451A-9E72-88A06116D669}"/>
              </a:ext>
            </a:extLst>
          </p:cNvPr>
          <p:cNvSpPr txBox="1"/>
          <p:nvPr/>
        </p:nvSpPr>
        <p:spPr>
          <a:xfrm>
            <a:off x="4631873" y="1346837"/>
            <a:ext cx="3186256" cy="646331"/>
          </a:xfrm>
          <a:prstGeom prst="rect">
            <a:avLst/>
          </a:prstGeom>
          <a:noFill/>
        </p:spPr>
        <p:txBody>
          <a:bodyPr wrap="square" rtlCol="0">
            <a:spAutoFit/>
          </a:bodyPr>
          <a:lstStyle/>
          <a:p>
            <a:r>
              <a:rPr lang="en-GB" dirty="0"/>
              <a:t>NANTONG ERJIAN </a:t>
            </a:r>
          </a:p>
          <a:p>
            <a:r>
              <a:rPr lang="en-GB" dirty="0"/>
              <a:t>CONTRACTING CO. L.L.C</a:t>
            </a:r>
          </a:p>
        </p:txBody>
      </p:sp>
      <p:pic>
        <p:nvPicPr>
          <p:cNvPr id="7" name="Picture 6">
            <a:extLst>
              <a:ext uri="{FF2B5EF4-FFF2-40B4-BE49-F238E27FC236}">
                <a16:creationId xmlns:a16="http://schemas.microsoft.com/office/drawing/2014/main" xmlns="" id="{FF75A79C-576D-40DE-ACD2-0AC2073DFD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8288" y="1219200"/>
            <a:ext cx="743712" cy="893064"/>
          </a:xfrm>
          <a:prstGeom prst="rect">
            <a:avLst/>
          </a:prstGeom>
        </p:spPr>
      </p:pic>
      <p:pic>
        <p:nvPicPr>
          <p:cNvPr id="5" name="Picture 4">
            <a:extLst>
              <a:ext uri="{FF2B5EF4-FFF2-40B4-BE49-F238E27FC236}">
                <a16:creationId xmlns:a16="http://schemas.microsoft.com/office/drawing/2014/main" xmlns="" id="{1BB09C10-73E7-49FB-A1B1-11EF75E7B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64" y="3799241"/>
            <a:ext cx="2919490" cy="2906360"/>
          </a:xfrm>
          <a:prstGeom prst="rect">
            <a:avLst/>
          </a:prstGeom>
        </p:spPr>
      </p:pic>
      <p:pic>
        <p:nvPicPr>
          <p:cNvPr id="6" name="Picture 5">
            <a:extLst>
              <a:ext uri="{FF2B5EF4-FFF2-40B4-BE49-F238E27FC236}">
                <a16:creationId xmlns:a16="http://schemas.microsoft.com/office/drawing/2014/main" xmlns="" id="{F49AE4F3-8072-43BC-BE21-6278AD62D3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346" y="304800"/>
            <a:ext cx="2703926" cy="2606607"/>
          </a:xfrm>
          <a:prstGeom prst="rect">
            <a:avLst/>
          </a:prstGeom>
        </p:spPr>
      </p:pic>
      <p:pic>
        <p:nvPicPr>
          <p:cNvPr id="3" name="图片 2"/>
          <p:cNvPicPr>
            <a:picLocks noChangeAspect="1"/>
          </p:cNvPicPr>
          <p:nvPr/>
        </p:nvPicPr>
        <p:blipFill>
          <a:blip r:embed="rId5"/>
          <a:stretch>
            <a:fillRect/>
          </a:stretch>
        </p:blipFill>
        <p:spPr>
          <a:xfrm>
            <a:off x="3689089" y="1117200"/>
            <a:ext cx="5071824" cy="1409502"/>
          </a:xfrm>
          <a:prstGeom prst="rect">
            <a:avLst/>
          </a:prstGeom>
        </p:spPr>
      </p:pic>
    </p:spTree>
    <p:extLst>
      <p:ext uri="{BB962C8B-B14F-4D97-AF65-F5344CB8AC3E}">
        <p14:creationId xmlns:p14="http://schemas.microsoft.com/office/powerpoint/2010/main" val="3733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62799" y="3009898"/>
            <a:ext cx="1959429" cy="2340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dirty="0">
              <a:solidFill>
                <a:prstClr val="white"/>
              </a:solidFill>
            </a:endParaRPr>
          </a:p>
        </p:txBody>
      </p:sp>
      <p:cxnSp>
        <p:nvCxnSpPr>
          <p:cNvPr id="8" name="Straight Connector 7"/>
          <p:cNvCxnSpPr/>
          <p:nvPr/>
        </p:nvCxnSpPr>
        <p:spPr>
          <a:xfrm>
            <a:off x="4539343" y="3287485"/>
            <a:ext cx="4604657" cy="0"/>
          </a:xfrm>
          <a:prstGeom prst="line">
            <a:avLst/>
          </a:prstGeom>
        </p:spPr>
        <p:style>
          <a:lnRef idx="2">
            <a:schemeClr val="accent3"/>
          </a:lnRef>
          <a:fillRef idx="0">
            <a:schemeClr val="accent3"/>
          </a:fillRef>
          <a:effectRef idx="1">
            <a:schemeClr val="accent3"/>
          </a:effectRef>
          <a:fontRef idx="minor">
            <a:schemeClr val="tx1"/>
          </a:fontRef>
        </p:style>
      </p:cxnSp>
      <p:sp>
        <p:nvSpPr>
          <p:cNvPr id="2" name="Rectangle 1"/>
          <p:cNvSpPr/>
          <p:nvPr/>
        </p:nvSpPr>
        <p:spPr>
          <a:xfrm>
            <a:off x="5167098" y="2957643"/>
            <a:ext cx="1372171" cy="338554"/>
          </a:xfrm>
          <a:prstGeom prst="rect">
            <a:avLst/>
          </a:prstGeom>
        </p:spPr>
        <p:txBody>
          <a:bodyPr wrap="none">
            <a:spAutoFit/>
          </a:bodyPr>
          <a:lstStyle/>
          <a:p>
            <a:pPr lvl="0" algn="ctr"/>
            <a:r>
              <a:rPr lang="en-US" sz="1600" dirty="0">
                <a:solidFill>
                  <a:prstClr val="white"/>
                </a:solidFill>
              </a:rPr>
              <a:t>STAFF  LIST </a:t>
            </a:r>
          </a:p>
        </p:txBody>
      </p:sp>
      <p:cxnSp>
        <p:nvCxnSpPr>
          <p:cNvPr id="12" name="Straight Connector 11"/>
          <p:cNvCxnSpPr/>
          <p:nvPr/>
        </p:nvCxnSpPr>
        <p:spPr>
          <a:xfrm>
            <a:off x="0" y="2932954"/>
            <a:ext cx="4539341" cy="0"/>
          </a:xfrm>
          <a:prstGeom prst="line">
            <a:avLst/>
          </a:prstGeom>
        </p:spPr>
        <p:style>
          <a:lnRef idx="2">
            <a:schemeClr val="accent3"/>
          </a:lnRef>
          <a:fillRef idx="0">
            <a:schemeClr val="accent3"/>
          </a:fillRef>
          <a:effectRef idx="1">
            <a:schemeClr val="accent3"/>
          </a:effectRef>
          <a:fontRef idx="minor">
            <a:schemeClr val="tx1"/>
          </a:fontRef>
        </p:style>
      </p:cxnSp>
      <p:sp>
        <p:nvSpPr>
          <p:cNvPr id="10" name="Rectangle 9"/>
          <p:cNvSpPr/>
          <p:nvPr/>
        </p:nvSpPr>
        <p:spPr>
          <a:xfrm>
            <a:off x="-1" y="3009898"/>
            <a:ext cx="4539341" cy="2169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940024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584756504"/>
              </p:ext>
            </p:extLst>
          </p:nvPr>
        </p:nvGraphicFramePr>
        <p:xfrm>
          <a:off x="3124200" y="526435"/>
          <a:ext cx="5714998" cy="6230163"/>
        </p:xfrm>
        <a:graphic>
          <a:graphicData uri="http://schemas.openxmlformats.org/drawingml/2006/table">
            <a:tbl>
              <a:tblPr firstRow="1" bandRow="1">
                <a:tableStyleId>{F5AB1C69-6EDB-4FF4-983F-18BD219EF322}</a:tableStyleId>
              </a:tblPr>
              <a:tblGrid>
                <a:gridCol w="3337964">
                  <a:extLst>
                    <a:ext uri="{9D8B030D-6E8A-4147-A177-3AD203B41FA5}">
                      <a16:colId xmlns:a16="http://schemas.microsoft.com/office/drawing/2014/main" xmlns="" val="20000"/>
                    </a:ext>
                  </a:extLst>
                </a:gridCol>
                <a:gridCol w="789536">
                  <a:extLst>
                    <a:ext uri="{9D8B030D-6E8A-4147-A177-3AD203B41FA5}">
                      <a16:colId xmlns:a16="http://schemas.microsoft.com/office/drawing/2014/main" xmlns="" val="20001"/>
                    </a:ext>
                  </a:extLst>
                </a:gridCol>
                <a:gridCol w="1587498">
                  <a:extLst>
                    <a:ext uri="{9D8B030D-6E8A-4147-A177-3AD203B41FA5}">
                      <a16:colId xmlns:a16="http://schemas.microsoft.com/office/drawing/2014/main" xmlns="" val="20002"/>
                    </a:ext>
                  </a:extLst>
                </a:gridCol>
              </a:tblGrid>
              <a:tr h="623674">
                <a:tc>
                  <a:txBody>
                    <a:bodyPr/>
                    <a:lstStyle/>
                    <a:p>
                      <a:pPr algn="ctr"/>
                      <a:r>
                        <a:rPr lang="en-US" sz="1800" dirty="0"/>
                        <a:t>Description/</a:t>
                      </a:r>
                      <a:r>
                        <a:rPr lang="en-US" sz="1800" baseline="0" dirty="0"/>
                        <a:t> Position</a:t>
                      </a:r>
                      <a:endParaRPr lang="en-US" sz="1800" dirty="0">
                        <a:latin typeface="Times New Roman" pitchFamily="18" charset="0"/>
                        <a:cs typeface="Times New Roman" pitchFamily="18" charset="0"/>
                      </a:endParaRPr>
                    </a:p>
                  </a:txBody>
                  <a:tcPr/>
                </a:tc>
                <a:tc>
                  <a:txBody>
                    <a:bodyPr/>
                    <a:lstStyle/>
                    <a:p>
                      <a:pPr algn="ctr"/>
                      <a:r>
                        <a:rPr lang="en-US" sz="1800" dirty="0"/>
                        <a:t>No</a:t>
                      </a:r>
                      <a:endParaRPr lang="en-US" sz="1800" dirty="0">
                        <a:latin typeface="Times New Roman" pitchFamily="18" charset="0"/>
                        <a:cs typeface="Times New Roman" pitchFamily="18" charset="0"/>
                      </a:endParaRPr>
                    </a:p>
                  </a:txBody>
                  <a:tcPr/>
                </a:tc>
                <a:tc>
                  <a:txBody>
                    <a:bodyPr/>
                    <a:lstStyle/>
                    <a:p>
                      <a:pPr algn="ctr"/>
                      <a:r>
                        <a:rPr lang="en-US" sz="1800" dirty="0"/>
                        <a:t>Years of Experience</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334454">
                <a:tc>
                  <a:txBody>
                    <a:bodyPr/>
                    <a:lstStyle/>
                    <a:p>
                      <a:pPr algn="l"/>
                      <a:r>
                        <a:rPr lang="en-US" sz="1600" dirty="0"/>
                        <a:t>Chief Executive Officer</a:t>
                      </a:r>
                      <a:endParaRPr lang="en-US" sz="1600" dirty="0">
                        <a:latin typeface="Times New Roman" pitchFamily="18" charset="0"/>
                        <a:cs typeface="Times New Roman" pitchFamily="18" charset="0"/>
                      </a:endParaRPr>
                    </a:p>
                  </a:txBody>
                  <a:tcPr/>
                </a:tc>
                <a:tc>
                  <a:txBody>
                    <a:bodyPr/>
                    <a:lstStyle/>
                    <a:p>
                      <a:pPr algn="ctr"/>
                      <a:r>
                        <a:rPr lang="en-US" sz="1600" dirty="0"/>
                        <a:t>1</a:t>
                      </a:r>
                      <a:endParaRPr lang="en-US" sz="1600" dirty="0">
                        <a:latin typeface="Times New Roman" pitchFamily="18" charset="0"/>
                        <a:cs typeface="Times New Roman" pitchFamily="18" charset="0"/>
                      </a:endParaRPr>
                    </a:p>
                  </a:txBody>
                  <a:tcPr/>
                </a:tc>
                <a:tc>
                  <a:txBody>
                    <a:bodyPr/>
                    <a:lstStyle/>
                    <a:p>
                      <a:pPr algn="ctr"/>
                      <a:r>
                        <a:rPr lang="en-US" sz="1600" dirty="0" smtClean="0"/>
                        <a:t>48 </a:t>
                      </a:r>
                      <a:r>
                        <a:rPr lang="en-US" sz="1600" dirty="0"/>
                        <a:t>years</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334454">
                <a:tc>
                  <a:txBody>
                    <a:bodyPr/>
                    <a:lstStyle/>
                    <a:p>
                      <a:pPr algn="l"/>
                      <a:r>
                        <a:rPr lang="en-US" sz="1600" dirty="0"/>
                        <a:t>Chief </a:t>
                      </a:r>
                      <a:r>
                        <a:rPr lang="en-US" sz="1600" dirty="0" smtClean="0"/>
                        <a:t>F</a:t>
                      </a:r>
                      <a:r>
                        <a:rPr lang="en-US" altLang="zh-CN" sz="1600" dirty="0" smtClean="0"/>
                        <a:t>inancial</a:t>
                      </a:r>
                      <a:r>
                        <a:rPr lang="en-US" sz="1600" dirty="0" smtClean="0"/>
                        <a:t> </a:t>
                      </a:r>
                      <a:r>
                        <a:rPr lang="en-US" sz="1600" dirty="0"/>
                        <a:t>Officer</a:t>
                      </a:r>
                      <a:endParaRPr lang="en-US" sz="1600" dirty="0">
                        <a:latin typeface="Times New Roman" pitchFamily="18" charset="0"/>
                        <a:cs typeface="Times New Roman" pitchFamily="18" charset="0"/>
                      </a:endParaRPr>
                    </a:p>
                  </a:txBody>
                  <a:tcPr/>
                </a:tc>
                <a:tc>
                  <a:txBody>
                    <a:bodyPr/>
                    <a:lstStyle/>
                    <a:p>
                      <a:pPr algn="ctr"/>
                      <a:r>
                        <a:rPr lang="en-US" sz="1600" dirty="0"/>
                        <a:t>1</a:t>
                      </a:r>
                      <a:endParaRPr lang="en-US" sz="1600" dirty="0">
                        <a:latin typeface="Times New Roman" pitchFamily="18" charset="0"/>
                        <a:cs typeface="Times New Roman" pitchFamily="18" charset="0"/>
                      </a:endParaRPr>
                    </a:p>
                  </a:txBody>
                  <a:tcPr/>
                </a:tc>
                <a:tc>
                  <a:txBody>
                    <a:bodyPr/>
                    <a:lstStyle/>
                    <a:p>
                      <a:pPr algn="ctr"/>
                      <a:r>
                        <a:rPr lang="en-US" sz="1600" dirty="0" smtClean="0"/>
                        <a:t>27 </a:t>
                      </a:r>
                      <a:r>
                        <a:rPr lang="en-US" sz="1600" dirty="0"/>
                        <a:t>years</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334454">
                <a:tc>
                  <a:txBody>
                    <a:bodyPr/>
                    <a:lstStyle/>
                    <a:p>
                      <a:pPr algn="l"/>
                      <a:r>
                        <a:rPr lang="en-US" sz="1600" dirty="0"/>
                        <a:t>Chief Commercial Officer</a:t>
                      </a:r>
                      <a:endParaRPr lang="en-US" sz="1600" dirty="0">
                        <a:latin typeface="Times New Roman" pitchFamily="18" charset="0"/>
                        <a:cs typeface="Times New Roman" pitchFamily="18" charset="0"/>
                      </a:endParaRPr>
                    </a:p>
                  </a:txBody>
                  <a:tcPr/>
                </a:tc>
                <a:tc>
                  <a:txBody>
                    <a:bodyPr/>
                    <a:lstStyle/>
                    <a:p>
                      <a:pPr algn="ctr"/>
                      <a:r>
                        <a:rPr lang="en-US" sz="1600" dirty="0"/>
                        <a:t>1</a:t>
                      </a:r>
                      <a:endParaRPr lang="en-US" sz="1600" dirty="0">
                        <a:latin typeface="Times New Roman" pitchFamily="18" charset="0"/>
                        <a:cs typeface="Times New Roman" pitchFamily="18" charset="0"/>
                      </a:endParaRPr>
                    </a:p>
                  </a:txBody>
                  <a:tcPr/>
                </a:tc>
                <a:tc>
                  <a:txBody>
                    <a:bodyPr/>
                    <a:lstStyle/>
                    <a:p>
                      <a:pPr algn="ctr"/>
                      <a:r>
                        <a:rPr lang="en-US" sz="1600" dirty="0"/>
                        <a:t>1</a:t>
                      </a:r>
                      <a:r>
                        <a:rPr lang="en-US" sz="1600" dirty="0" smtClean="0"/>
                        <a:t>0 </a:t>
                      </a:r>
                      <a:r>
                        <a:rPr lang="en-US" sz="1600" dirty="0"/>
                        <a:t>years</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334454">
                <a:tc>
                  <a:txBody>
                    <a:bodyPr/>
                    <a:lstStyle/>
                    <a:p>
                      <a:pPr algn="l"/>
                      <a:r>
                        <a:rPr lang="en-US" sz="1600" dirty="0" smtClean="0">
                          <a:latin typeface="+mn-lt"/>
                          <a:cs typeface="+mn-cs"/>
                        </a:rPr>
                        <a:t>Operation</a:t>
                      </a:r>
                      <a:r>
                        <a:rPr lang="en-US" sz="1600" baseline="0" dirty="0" smtClean="0">
                          <a:latin typeface="+mn-lt"/>
                          <a:cs typeface="+mn-cs"/>
                        </a:rPr>
                        <a:t> Manager</a:t>
                      </a:r>
                      <a:endParaRPr lang="en-US" sz="1600" dirty="0">
                        <a:latin typeface="Times New Roman" pitchFamily="18" charset="0"/>
                        <a:cs typeface="Times New Roman" pitchFamily="18" charset="0"/>
                      </a:endParaRPr>
                    </a:p>
                  </a:txBody>
                  <a:tcPr/>
                </a:tc>
                <a:tc>
                  <a:txBody>
                    <a:bodyPr/>
                    <a:lstStyle/>
                    <a:p>
                      <a:pPr algn="ctr"/>
                      <a:r>
                        <a:rPr lang="en-US" sz="1600" dirty="0"/>
                        <a:t>1</a:t>
                      </a:r>
                      <a:endParaRPr lang="en-US" sz="1600" dirty="0">
                        <a:latin typeface="Times New Roman" pitchFamily="18" charset="0"/>
                        <a:cs typeface="Times New Roman" pitchFamily="18" charset="0"/>
                      </a:endParaRPr>
                    </a:p>
                  </a:txBody>
                  <a:tcPr/>
                </a:tc>
                <a:tc>
                  <a:txBody>
                    <a:bodyPr/>
                    <a:lstStyle/>
                    <a:p>
                      <a:pPr algn="ctr"/>
                      <a:r>
                        <a:rPr lang="en-US" sz="1600" dirty="0" smtClean="0"/>
                        <a:t>17 </a:t>
                      </a:r>
                      <a:r>
                        <a:rPr lang="en-US" sz="1600" dirty="0"/>
                        <a:t>years</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r h="334454">
                <a:tc>
                  <a:txBody>
                    <a:bodyPr/>
                    <a:lstStyle/>
                    <a:p>
                      <a:pPr algn="l"/>
                      <a:r>
                        <a:rPr lang="en-US" sz="1600" dirty="0" smtClean="0"/>
                        <a:t>Construction Director</a:t>
                      </a:r>
                      <a:endParaRPr lang="en-US" sz="1600" dirty="0">
                        <a:latin typeface="Times New Roman" pitchFamily="18" charset="0"/>
                        <a:cs typeface="Times New Roman" pitchFamily="18" charset="0"/>
                      </a:endParaRPr>
                    </a:p>
                  </a:txBody>
                  <a:tcPr/>
                </a:tc>
                <a:tc>
                  <a:txBody>
                    <a:bodyPr/>
                    <a:lstStyle/>
                    <a:p>
                      <a:pPr algn="ctr"/>
                      <a:r>
                        <a:rPr lang="en-US" sz="1600" dirty="0"/>
                        <a:t>1</a:t>
                      </a:r>
                      <a:endParaRPr lang="en-US" sz="1600" dirty="0">
                        <a:latin typeface="Times New Roman" pitchFamily="18" charset="0"/>
                        <a:cs typeface="Times New Roman" pitchFamily="18" charset="0"/>
                      </a:endParaRPr>
                    </a:p>
                  </a:txBody>
                  <a:tcPr/>
                </a:tc>
                <a:tc>
                  <a:txBody>
                    <a:bodyPr/>
                    <a:lstStyle/>
                    <a:p>
                      <a:pPr algn="ctr"/>
                      <a:r>
                        <a:rPr lang="en-US" sz="1600" dirty="0" smtClean="0"/>
                        <a:t>20 </a:t>
                      </a:r>
                      <a:r>
                        <a:rPr lang="en-US" sz="1600" dirty="0"/>
                        <a:t>years</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05"/>
                  </a:ext>
                </a:extLst>
              </a:tr>
              <a:tr h="357485">
                <a:tc>
                  <a:txBody>
                    <a:bodyPr/>
                    <a:lstStyle/>
                    <a:p>
                      <a:pPr algn="l"/>
                      <a:r>
                        <a:rPr lang="en-US" sz="1600" dirty="0" smtClean="0"/>
                        <a:t>Building</a:t>
                      </a:r>
                      <a:r>
                        <a:rPr lang="en-US" sz="1600" baseline="0" dirty="0" smtClean="0"/>
                        <a:t> Construction Manager</a:t>
                      </a:r>
                      <a:endParaRPr lang="en-US" sz="1600" dirty="0">
                        <a:latin typeface="Times New Roman" pitchFamily="18" charset="0"/>
                        <a:cs typeface="Times New Roman" pitchFamily="18" charset="0"/>
                      </a:endParaRPr>
                    </a:p>
                  </a:txBody>
                  <a:tcPr/>
                </a:tc>
                <a:tc>
                  <a:txBody>
                    <a:bodyPr/>
                    <a:lstStyle/>
                    <a:p>
                      <a:pPr algn="ctr"/>
                      <a:r>
                        <a:rPr lang="en-US" sz="1600" dirty="0"/>
                        <a:t>1</a:t>
                      </a:r>
                      <a:endParaRPr lang="en-US" sz="1600" dirty="0">
                        <a:latin typeface="Times New Roman" pitchFamily="18" charset="0"/>
                        <a:cs typeface="Times New Roman" pitchFamily="18" charset="0"/>
                      </a:endParaRPr>
                    </a:p>
                  </a:txBody>
                  <a:tcPr/>
                </a:tc>
                <a:tc>
                  <a:txBody>
                    <a:bodyPr/>
                    <a:lstStyle/>
                    <a:p>
                      <a:pPr algn="ctr"/>
                      <a:r>
                        <a:rPr lang="en-US" sz="1600" dirty="0" smtClean="0"/>
                        <a:t>15 </a:t>
                      </a:r>
                      <a:r>
                        <a:rPr lang="en-US" sz="1600" dirty="0"/>
                        <a:t>years</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06"/>
                  </a:ext>
                </a:extLst>
              </a:tr>
              <a:tr h="334454">
                <a:tc>
                  <a:txBody>
                    <a:bodyPr/>
                    <a:lstStyle/>
                    <a:p>
                      <a:pPr algn="l"/>
                      <a:r>
                        <a:rPr lang="en-US" sz="1600" dirty="0" smtClean="0">
                          <a:latin typeface="+mn-lt"/>
                          <a:cs typeface="+mn-cs"/>
                        </a:rPr>
                        <a:t>Infra.</a:t>
                      </a:r>
                      <a:r>
                        <a:rPr lang="en-US" sz="1600" baseline="0" dirty="0" smtClean="0">
                          <a:latin typeface="+mn-lt"/>
                          <a:cs typeface="+mn-cs"/>
                        </a:rPr>
                        <a:t> Construction Manager</a:t>
                      </a:r>
                      <a:endParaRPr lang="en-US" sz="1600" dirty="0">
                        <a:latin typeface="Times New Roman" pitchFamily="18" charset="0"/>
                        <a:cs typeface="Times New Roman" pitchFamily="18" charset="0"/>
                      </a:endParaRPr>
                    </a:p>
                  </a:txBody>
                  <a:tcPr/>
                </a:tc>
                <a:tc>
                  <a:txBody>
                    <a:bodyPr/>
                    <a:lstStyle/>
                    <a:p>
                      <a:pPr algn="ctr"/>
                      <a:r>
                        <a:rPr lang="en-US" sz="1600" dirty="0"/>
                        <a:t>1 </a:t>
                      </a:r>
                      <a:endParaRPr lang="en-US" sz="1600" dirty="0">
                        <a:latin typeface="Times New Roman" pitchFamily="18" charset="0"/>
                        <a:cs typeface="Times New Roman" pitchFamily="18" charset="0"/>
                      </a:endParaRPr>
                    </a:p>
                  </a:txBody>
                  <a:tcPr/>
                </a:tc>
                <a:tc>
                  <a:txBody>
                    <a:bodyPr/>
                    <a:lstStyle/>
                    <a:p>
                      <a:pPr algn="ctr"/>
                      <a:r>
                        <a:rPr lang="en-US" sz="1600" dirty="0"/>
                        <a:t>14 years</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07"/>
                  </a:ext>
                </a:extLst>
              </a:tr>
              <a:tr h="334454">
                <a:tc>
                  <a:txBody>
                    <a:bodyPr/>
                    <a:lstStyle/>
                    <a:p>
                      <a:pPr algn="l"/>
                      <a:r>
                        <a:rPr lang="en-US" sz="1600" dirty="0"/>
                        <a:t>HSE Manager</a:t>
                      </a:r>
                      <a:endParaRPr lang="en-US" sz="1600" dirty="0">
                        <a:latin typeface="Times New Roman" pitchFamily="18" charset="0"/>
                        <a:cs typeface="Times New Roman" pitchFamily="18" charset="0"/>
                      </a:endParaRPr>
                    </a:p>
                  </a:txBody>
                  <a:tcPr/>
                </a:tc>
                <a:tc>
                  <a:txBody>
                    <a:bodyPr/>
                    <a:lstStyle/>
                    <a:p>
                      <a:pPr algn="ctr"/>
                      <a:r>
                        <a:rPr lang="en-US" sz="1600" dirty="0"/>
                        <a:t>1</a:t>
                      </a:r>
                      <a:endParaRPr lang="en-US" sz="1600" dirty="0">
                        <a:latin typeface="Times New Roman" pitchFamily="18" charset="0"/>
                        <a:cs typeface="Times New Roman" pitchFamily="18" charset="0"/>
                      </a:endParaRPr>
                    </a:p>
                  </a:txBody>
                  <a:tcPr/>
                </a:tc>
                <a:tc>
                  <a:txBody>
                    <a:bodyPr/>
                    <a:lstStyle/>
                    <a:p>
                      <a:pPr algn="ctr"/>
                      <a:r>
                        <a:rPr lang="en-US" sz="1600" dirty="0" smtClean="0"/>
                        <a:t>12 </a:t>
                      </a:r>
                      <a:r>
                        <a:rPr lang="en-US" sz="1600" dirty="0"/>
                        <a:t>years</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08"/>
                  </a:ext>
                </a:extLst>
              </a:tr>
              <a:tr h="334454">
                <a:tc>
                  <a:txBody>
                    <a:bodyPr/>
                    <a:lstStyle/>
                    <a:p>
                      <a:pPr algn="l"/>
                      <a:r>
                        <a:rPr lang="en-US" sz="1600" dirty="0" smtClean="0"/>
                        <a:t>QA/QC Manager</a:t>
                      </a:r>
                      <a:endParaRPr lang="en-US" sz="1600" dirty="0">
                        <a:latin typeface="Times New Roman" pitchFamily="18" charset="0"/>
                        <a:cs typeface="Times New Roman" pitchFamily="18" charset="0"/>
                      </a:endParaRPr>
                    </a:p>
                  </a:txBody>
                  <a:tcPr/>
                </a:tc>
                <a:tc>
                  <a:txBody>
                    <a:bodyPr/>
                    <a:lstStyle/>
                    <a:p>
                      <a:pPr algn="ctr"/>
                      <a:r>
                        <a:rPr lang="en-US" sz="1600" dirty="0">
                          <a:latin typeface="+mn-lt"/>
                          <a:cs typeface="+mn-cs"/>
                        </a:rPr>
                        <a:t>1</a:t>
                      </a:r>
                      <a:endParaRPr lang="en-US" sz="1600" dirty="0">
                        <a:latin typeface="Times New Roman" pitchFamily="18" charset="0"/>
                        <a:cs typeface="Times New Roman" pitchFamily="18" charset="0"/>
                      </a:endParaRPr>
                    </a:p>
                  </a:txBody>
                  <a:tcPr/>
                </a:tc>
                <a:tc>
                  <a:txBody>
                    <a:bodyPr/>
                    <a:lstStyle/>
                    <a:p>
                      <a:pPr algn="ctr"/>
                      <a:r>
                        <a:rPr lang="en-US" sz="1600" dirty="0" smtClean="0"/>
                        <a:t>12 </a:t>
                      </a:r>
                      <a:r>
                        <a:rPr lang="en-US" sz="1600" dirty="0"/>
                        <a:t>years</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09"/>
                  </a:ext>
                </a:extLst>
              </a:tr>
              <a:tr h="334454">
                <a:tc>
                  <a:txBody>
                    <a:bodyPr/>
                    <a:lstStyle/>
                    <a:p>
                      <a:pPr algn="l"/>
                      <a:r>
                        <a:rPr lang="en-US" sz="1600" dirty="0" smtClean="0"/>
                        <a:t>Technical Manager</a:t>
                      </a:r>
                      <a:endParaRPr lang="en-US" sz="1600" dirty="0">
                        <a:latin typeface="Times New Roman" pitchFamily="18" charset="0"/>
                        <a:cs typeface="Times New Roman" pitchFamily="18" charset="0"/>
                      </a:endParaRPr>
                    </a:p>
                  </a:txBody>
                  <a:tcPr/>
                </a:tc>
                <a:tc>
                  <a:txBody>
                    <a:bodyPr/>
                    <a:lstStyle/>
                    <a:p>
                      <a:pPr algn="ctr"/>
                      <a:r>
                        <a:rPr lang="en-US" sz="1600" dirty="0"/>
                        <a:t>1</a:t>
                      </a:r>
                      <a:endParaRPr lang="en-US" sz="1600" dirty="0">
                        <a:latin typeface="Times New Roman" pitchFamily="18" charset="0"/>
                        <a:cs typeface="Times New Roman" pitchFamily="18" charset="0"/>
                      </a:endParaRPr>
                    </a:p>
                  </a:txBody>
                  <a:tcPr/>
                </a:tc>
                <a:tc>
                  <a:txBody>
                    <a:bodyPr/>
                    <a:lstStyle/>
                    <a:p>
                      <a:pPr algn="ctr"/>
                      <a:r>
                        <a:rPr lang="en-US" sz="1600" dirty="0"/>
                        <a:t>18 years </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10"/>
                  </a:ext>
                </a:extLst>
              </a:tr>
              <a:tr h="334454">
                <a:tc>
                  <a:txBody>
                    <a:bodyPr/>
                    <a:lstStyle/>
                    <a:p>
                      <a:pPr algn="l"/>
                      <a:r>
                        <a:rPr lang="en-US" altLang="zh-CN" sz="1600" dirty="0" smtClean="0"/>
                        <a:t>Commercial Manager</a:t>
                      </a:r>
                      <a:endParaRPr lang="en-US" altLang="zh-CN" sz="1600" dirty="0">
                        <a:latin typeface="Times New Roman" pitchFamily="18" charset="0"/>
                        <a:cs typeface="Times New Roman" pitchFamily="18" charset="0"/>
                      </a:endParaRPr>
                    </a:p>
                  </a:txBody>
                  <a:tcPr/>
                </a:tc>
                <a:tc>
                  <a:txBody>
                    <a:bodyPr/>
                    <a:lstStyle/>
                    <a:p>
                      <a:pPr algn="ctr"/>
                      <a:r>
                        <a:rPr lang="en-US" sz="1600" dirty="0"/>
                        <a:t>1</a:t>
                      </a:r>
                      <a:endParaRPr lang="en-US" sz="1600" dirty="0">
                        <a:latin typeface="Times New Roman" pitchFamily="18" charset="0"/>
                        <a:cs typeface="Times New Roman" pitchFamily="18" charset="0"/>
                      </a:endParaRPr>
                    </a:p>
                  </a:txBody>
                  <a:tcPr/>
                </a:tc>
                <a:tc>
                  <a:txBody>
                    <a:bodyPr/>
                    <a:lstStyle/>
                    <a:p>
                      <a:pPr algn="ctr"/>
                      <a:r>
                        <a:rPr lang="en-US" sz="1600" dirty="0" smtClean="0"/>
                        <a:t>10 </a:t>
                      </a:r>
                      <a:r>
                        <a:rPr lang="en-US" sz="1600" dirty="0"/>
                        <a:t>years</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11"/>
                  </a:ext>
                </a:extLst>
              </a:tr>
              <a:tr h="334454">
                <a:tc>
                  <a:txBody>
                    <a:bodyPr/>
                    <a:lstStyle/>
                    <a:p>
                      <a:pPr algn="l"/>
                      <a:r>
                        <a:rPr lang="en-US" sz="1600" dirty="0" smtClean="0">
                          <a:latin typeface="Times New Roman" pitchFamily="18" charset="0"/>
                          <a:cs typeface="Times New Roman" pitchFamily="18" charset="0"/>
                        </a:rPr>
                        <a:t>Admin Manager</a:t>
                      </a:r>
                      <a:endParaRPr lang="en-US" sz="1600" dirty="0">
                        <a:latin typeface="Times New Roman" pitchFamily="18" charset="0"/>
                        <a:cs typeface="Times New Roman" pitchFamily="18" charset="0"/>
                      </a:endParaRPr>
                    </a:p>
                  </a:txBody>
                  <a:tcPr/>
                </a:tc>
                <a:tc>
                  <a:txBody>
                    <a:bodyPr/>
                    <a:lstStyle/>
                    <a:p>
                      <a:pPr algn="ctr"/>
                      <a:r>
                        <a:rPr lang="en-US" sz="1600" dirty="0"/>
                        <a:t>1</a:t>
                      </a:r>
                      <a:endParaRPr lang="en-US" sz="1600" dirty="0">
                        <a:latin typeface="Times New Roman" pitchFamily="18" charset="0"/>
                        <a:cs typeface="Times New Roman" pitchFamily="18" charset="0"/>
                      </a:endParaRPr>
                    </a:p>
                  </a:txBody>
                  <a:tcPr/>
                </a:tc>
                <a:tc>
                  <a:txBody>
                    <a:bodyPr/>
                    <a:lstStyle/>
                    <a:p>
                      <a:pPr algn="ctr"/>
                      <a:r>
                        <a:rPr lang="en-US" sz="1600" dirty="0" smtClean="0"/>
                        <a:t>12 </a:t>
                      </a:r>
                      <a:r>
                        <a:rPr lang="en-US" sz="1600" dirty="0"/>
                        <a:t>years</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12"/>
                  </a:ext>
                </a:extLst>
              </a:tr>
              <a:tr h="334454">
                <a:tc>
                  <a:txBody>
                    <a:bodyPr/>
                    <a:lstStyle/>
                    <a:p>
                      <a:pPr algn="l"/>
                      <a:r>
                        <a:rPr lang="en-US" sz="1600" dirty="0" smtClean="0"/>
                        <a:t>H.R Manager</a:t>
                      </a:r>
                      <a:endParaRPr lang="en-US" sz="1600" dirty="0">
                        <a:latin typeface="Times New Roman" pitchFamily="18" charset="0"/>
                        <a:cs typeface="Times New Roman" pitchFamily="18" charset="0"/>
                      </a:endParaRPr>
                    </a:p>
                  </a:txBody>
                  <a:tcPr/>
                </a:tc>
                <a:tc>
                  <a:txBody>
                    <a:bodyPr/>
                    <a:lstStyle/>
                    <a:p>
                      <a:pPr algn="ctr"/>
                      <a:r>
                        <a:rPr lang="en-US" sz="1600" dirty="0"/>
                        <a:t>1</a:t>
                      </a:r>
                      <a:endParaRPr lang="en-US" sz="1600" dirty="0">
                        <a:latin typeface="Times New Roman" pitchFamily="18" charset="0"/>
                        <a:cs typeface="Times New Roman" pitchFamily="18" charset="0"/>
                      </a:endParaRPr>
                    </a:p>
                  </a:txBody>
                  <a:tcPr/>
                </a:tc>
                <a:tc>
                  <a:txBody>
                    <a:bodyPr/>
                    <a:lstStyle/>
                    <a:p>
                      <a:pPr algn="ctr"/>
                      <a:r>
                        <a:rPr lang="en-US" sz="1600" dirty="0" smtClean="0"/>
                        <a:t>9 </a:t>
                      </a:r>
                      <a:r>
                        <a:rPr lang="en-US" sz="1600" dirty="0"/>
                        <a:t>years</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13"/>
                  </a:ext>
                </a:extLst>
              </a:tr>
              <a:tr h="334454">
                <a:tc>
                  <a:txBody>
                    <a:bodyPr/>
                    <a:lstStyle/>
                    <a:p>
                      <a:pPr algn="l"/>
                      <a:r>
                        <a:rPr lang="en-US" sz="1600" dirty="0"/>
                        <a:t>Project Director</a:t>
                      </a:r>
                      <a:endParaRPr lang="en-US" sz="1600" dirty="0">
                        <a:latin typeface="Times New Roman" pitchFamily="18" charset="0"/>
                        <a:cs typeface="Times New Roman" pitchFamily="18" charset="0"/>
                      </a:endParaRPr>
                    </a:p>
                  </a:txBody>
                  <a:tcPr/>
                </a:tc>
                <a:tc>
                  <a:txBody>
                    <a:bodyPr/>
                    <a:lstStyle/>
                    <a:p>
                      <a:pPr algn="ctr"/>
                      <a:r>
                        <a:rPr lang="en-US" sz="1600" dirty="0"/>
                        <a:t>1</a:t>
                      </a:r>
                      <a:endParaRPr lang="en-US" sz="1600" dirty="0">
                        <a:latin typeface="Times New Roman" pitchFamily="18" charset="0"/>
                        <a:cs typeface="Times New Roman" pitchFamily="18" charset="0"/>
                      </a:endParaRPr>
                    </a:p>
                  </a:txBody>
                  <a:tcPr/>
                </a:tc>
                <a:tc>
                  <a:txBody>
                    <a:bodyPr/>
                    <a:lstStyle/>
                    <a:p>
                      <a:pPr algn="ctr"/>
                      <a:r>
                        <a:rPr lang="en-US" sz="1600" dirty="0"/>
                        <a:t>21 Years </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14"/>
                  </a:ext>
                </a:extLst>
              </a:tr>
              <a:tr h="334454">
                <a:tc>
                  <a:txBody>
                    <a:bodyPr/>
                    <a:lstStyle/>
                    <a:p>
                      <a:pPr algn="l"/>
                      <a:r>
                        <a:rPr lang="en-US" sz="1600" dirty="0"/>
                        <a:t>Project Managers</a:t>
                      </a:r>
                      <a:endParaRPr lang="en-US" sz="1600" dirty="0">
                        <a:latin typeface="Times New Roman" pitchFamily="18" charset="0"/>
                        <a:cs typeface="Times New Roman" pitchFamily="18" charset="0"/>
                      </a:endParaRPr>
                    </a:p>
                  </a:txBody>
                  <a:tcPr/>
                </a:tc>
                <a:tc>
                  <a:txBody>
                    <a:bodyPr/>
                    <a:lstStyle/>
                    <a:p>
                      <a:pPr algn="ctr"/>
                      <a:r>
                        <a:rPr lang="en-US" sz="1600" dirty="0" smtClean="0">
                          <a:latin typeface="+mn-lt"/>
                          <a:cs typeface="+mn-cs"/>
                        </a:rPr>
                        <a:t>5</a:t>
                      </a:r>
                      <a:endParaRPr lang="en-US" sz="1600" dirty="0">
                        <a:latin typeface="Times New Roman" pitchFamily="18" charset="0"/>
                        <a:cs typeface="Times New Roman" pitchFamily="18" charset="0"/>
                      </a:endParaRPr>
                    </a:p>
                  </a:txBody>
                  <a:tcPr/>
                </a:tc>
                <a:tc>
                  <a:txBody>
                    <a:bodyPr/>
                    <a:lstStyle/>
                    <a:p>
                      <a:pPr algn="ctr"/>
                      <a:r>
                        <a:rPr lang="en-US" sz="1600" dirty="0"/>
                        <a:t>&gt;10 years </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15"/>
                  </a:ext>
                </a:extLst>
              </a:tr>
              <a:tr h="538678">
                <a:tc>
                  <a:txBody>
                    <a:bodyPr/>
                    <a:lstStyle/>
                    <a:p>
                      <a:pPr algn="l"/>
                      <a:r>
                        <a:rPr lang="en-US" sz="1600" dirty="0">
                          <a:latin typeface="Times New Roman" pitchFamily="18" charset="0"/>
                          <a:cs typeface="Times New Roman" pitchFamily="18" charset="0"/>
                        </a:rPr>
                        <a:t>Skilled &amp; unskilled laborers</a:t>
                      </a:r>
                    </a:p>
                  </a:txBody>
                  <a:tcPr/>
                </a:tc>
                <a:tc>
                  <a:txBody>
                    <a:bodyPr/>
                    <a:lstStyle/>
                    <a:p>
                      <a:pPr algn="ctr"/>
                      <a:r>
                        <a:rPr lang="en-US" sz="1600" dirty="0">
                          <a:latin typeface="Times New Roman" pitchFamily="18" charset="0"/>
                          <a:cs typeface="Times New Roman" pitchFamily="18" charset="0"/>
                        </a:rPr>
                        <a:t>&gt; </a:t>
                      </a:r>
                      <a:r>
                        <a:rPr lang="en-US" sz="1600" dirty="0" smtClean="0">
                          <a:latin typeface="Times New Roman" pitchFamily="18" charset="0"/>
                          <a:cs typeface="Times New Roman" pitchFamily="18" charset="0"/>
                        </a:rPr>
                        <a:t>1000</a:t>
                      </a:r>
                      <a:endParaRPr lang="en-US" sz="1600" dirty="0">
                        <a:latin typeface="Times New Roman" pitchFamily="18" charset="0"/>
                        <a:cs typeface="Times New Roman" pitchFamily="18" charset="0"/>
                      </a:endParaRPr>
                    </a:p>
                  </a:txBody>
                  <a:tcPr/>
                </a:tc>
                <a:tc>
                  <a:txBody>
                    <a:bodyPr/>
                    <a:lstStyle/>
                    <a:p>
                      <a:pPr algn="ctr"/>
                      <a:r>
                        <a:rPr lang="en-US" sz="1600" dirty="0">
                          <a:latin typeface="Times New Roman" pitchFamily="18" charset="0"/>
                          <a:cs typeface="Times New Roman" pitchFamily="18" charset="0"/>
                        </a:rPr>
                        <a:t>As</a:t>
                      </a:r>
                      <a:r>
                        <a:rPr lang="en-US" sz="1600" baseline="0" dirty="0">
                          <a:latin typeface="Times New Roman" pitchFamily="18" charset="0"/>
                          <a:cs typeface="Times New Roman" pitchFamily="18" charset="0"/>
                        </a:rPr>
                        <a:t> </a:t>
                      </a:r>
                      <a:r>
                        <a:rPr lang="en-US" sz="1600" baseline="0" dirty="0" smtClean="0">
                          <a:latin typeface="Times New Roman" pitchFamily="18" charset="0"/>
                          <a:cs typeface="Times New Roman" pitchFamily="18" charset="0"/>
                        </a:rPr>
                        <a:t>required</a:t>
                      </a:r>
                      <a:endParaRPr lang="en-US" sz="1600" dirty="0">
                        <a:latin typeface="Times New Roman" pitchFamily="18" charset="0"/>
                        <a:cs typeface="Times New Roman" pitchFamily="18" charset="0"/>
                      </a:endParaRPr>
                    </a:p>
                  </a:txBody>
                  <a:tcPr/>
                </a:tc>
                <a:extLst>
                  <a:ext uri="{0D108BD9-81ED-4DB2-BD59-A6C34878D82A}">
                    <a16:rowId xmlns:a16="http://schemas.microsoft.com/office/drawing/2014/main" xmlns="" val="10016"/>
                  </a:ext>
                </a:extLst>
              </a:tr>
            </a:tbl>
          </a:graphicData>
        </a:graphic>
      </p:graphicFrame>
      <p:pic>
        <p:nvPicPr>
          <p:cNvPr id="2050" name="Picture 2" descr="F:\Ashada int'l brochure for AUE+get pictures website\Get photos\ashada int'l photos\new\Pearl Qatar\2.bmp"/>
          <p:cNvPicPr>
            <a:picLocks noChangeAspect="1" noChangeArrowheads="1"/>
          </p:cNvPicPr>
          <p:nvPr/>
        </p:nvPicPr>
        <p:blipFill rotWithShape="1">
          <a:blip r:embed="rId2">
            <a:extLst>
              <a:ext uri="{28A0092B-C50C-407E-A947-70E740481C1C}">
                <a14:useLocalDpi xmlns:a14="http://schemas.microsoft.com/office/drawing/2010/main" val="0"/>
              </a:ext>
            </a:extLst>
          </a:blip>
          <a:srcRect b="33674"/>
          <a:stretch/>
        </p:blipFill>
        <p:spPr bwMode="auto">
          <a:xfrm>
            <a:off x="152400" y="1828800"/>
            <a:ext cx="2819400" cy="2783342"/>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3824B18D-1C5E-4237-8390-1C33868017CC}"/>
              </a:ext>
            </a:extLst>
          </p:cNvPr>
          <p:cNvSpPr/>
          <p:nvPr/>
        </p:nvSpPr>
        <p:spPr>
          <a:xfrm>
            <a:off x="-5718" y="72254"/>
            <a:ext cx="9133114" cy="1903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a:r>
              <a:rPr lang="en-US" sz="1200" dirty="0">
                <a:solidFill>
                  <a:prstClr val="white"/>
                </a:solidFill>
                <a:latin typeface="Times New Roman" pitchFamily="18" charset="0"/>
                <a:cs typeface="Times New Roman" pitchFamily="18" charset="0"/>
              </a:rPr>
              <a:t>N</a:t>
            </a:r>
            <a:r>
              <a:rPr lang="en-GB" sz="1200" dirty="0">
                <a:solidFill>
                  <a:prstClr val="white"/>
                </a:solidFill>
                <a:latin typeface="Times New Roman" pitchFamily="18" charset="0"/>
                <a:cs typeface="Times New Roman" pitchFamily="18" charset="0"/>
              </a:rPr>
              <a:t>ANTONG ERJIAN CONTRACTING CO. L.L.C </a:t>
            </a:r>
            <a:endParaRPr lang="en-US" sz="12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97067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62799" y="3009898"/>
            <a:ext cx="1959429" cy="2340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dirty="0">
              <a:solidFill>
                <a:prstClr val="white"/>
              </a:solidFill>
            </a:endParaRPr>
          </a:p>
        </p:txBody>
      </p:sp>
      <p:cxnSp>
        <p:nvCxnSpPr>
          <p:cNvPr id="8" name="Straight Connector 7"/>
          <p:cNvCxnSpPr/>
          <p:nvPr/>
        </p:nvCxnSpPr>
        <p:spPr>
          <a:xfrm>
            <a:off x="4539343" y="3287485"/>
            <a:ext cx="4604657" cy="0"/>
          </a:xfrm>
          <a:prstGeom prst="line">
            <a:avLst/>
          </a:prstGeom>
        </p:spPr>
        <p:style>
          <a:lnRef idx="2">
            <a:schemeClr val="accent3"/>
          </a:lnRef>
          <a:fillRef idx="0">
            <a:schemeClr val="accent3"/>
          </a:fillRef>
          <a:effectRef idx="1">
            <a:schemeClr val="accent3"/>
          </a:effectRef>
          <a:fontRef idx="minor">
            <a:schemeClr val="tx1"/>
          </a:fontRef>
        </p:style>
      </p:cxnSp>
      <p:sp>
        <p:nvSpPr>
          <p:cNvPr id="2" name="Rectangle 1"/>
          <p:cNvSpPr/>
          <p:nvPr/>
        </p:nvSpPr>
        <p:spPr>
          <a:xfrm>
            <a:off x="4852589" y="2957643"/>
            <a:ext cx="2001189" cy="338554"/>
          </a:xfrm>
          <a:prstGeom prst="rect">
            <a:avLst/>
          </a:prstGeom>
        </p:spPr>
        <p:txBody>
          <a:bodyPr wrap="none">
            <a:spAutoFit/>
          </a:bodyPr>
          <a:lstStyle/>
          <a:p>
            <a:pPr lvl="0" algn="ctr"/>
            <a:r>
              <a:rPr lang="en-US" sz="1600" dirty="0">
                <a:solidFill>
                  <a:prstClr val="white"/>
                </a:solidFill>
              </a:rPr>
              <a:t>MAJOR  PROJECTS</a:t>
            </a:r>
          </a:p>
        </p:txBody>
      </p:sp>
      <p:cxnSp>
        <p:nvCxnSpPr>
          <p:cNvPr id="12" name="Straight Connector 11"/>
          <p:cNvCxnSpPr/>
          <p:nvPr/>
        </p:nvCxnSpPr>
        <p:spPr>
          <a:xfrm>
            <a:off x="0" y="2932954"/>
            <a:ext cx="4539341" cy="0"/>
          </a:xfrm>
          <a:prstGeom prst="line">
            <a:avLst/>
          </a:prstGeom>
        </p:spPr>
        <p:style>
          <a:lnRef idx="2">
            <a:schemeClr val="accent3"/>
          </a:lnRef>
          <a:fillRef idx="0">
            <a:schemeClr val="accent3"/>
          </a:fillRef>
          <a:effectRef idx="1">
            <a:schemeClr val="accent3"/>
          </a:effectRef>
          <a:fontRef idx="minor">
            <a:schemeClr val="tx1"/>
          </a:fontRef>
        </p:style>
      </p:cxnSp>
      <p:sp>
        <p:nvSpPr>
          <p:cNvPr id="10" name="Rectangle 9"/>
          <p:cNvSpPr/>
          <p:nvPr/>
        </p:nvSpPr>
        <p:spPr>
          <a:xfrm>
            <a:off x="-1" y="3004455"/>
            <a:ext cx="4539341" cy="2224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
        <p:nvSpPr>
          <p:cNvPr id="9" name="Rectangle 8"/>
          <p:cNvSpPr/>
          <p:nvPr/>
        </p:nvSpPr>
        <p:spPr>
          <a:xfrm>
            <a:off x="1066800" y="3581400"/>
            <a:ext cx="6781800" cy="1754326"/>
          </a:xfrm>
          <a:prstGeom prst="rect">
            <a:avLst/>
          </a:prstGeom>
        </p:spPr>
        <p:txBody>
          <a:bodyPr wrap="square">
            <a:spAutoFit/>
          </a:bodyPr>
          <a:lstStyle/>
          <a:p>
            <a:pPr lvl="0" algn="ctr">
              <a:lnSpc>
                <a:spcPct val="150000"/>
              </a:lnSpc>
            </a:pPr>
            <a:r>
              <a:rPr lang="en-US" sz="2400" dirty="0">
                <a:solidFill>
                  <a:prstClr val="white"/>
                </a:solidFill>
                <a:latin typeface="Times New Roman"/>
                <a:ea typeface="Times New Roman"/>
              </a:rPr>
              <a:t>Major projects executed or under execution by </a:t>
            </a:r>
          </a:p>
          <a:p>
            <a:pPr lvl="0" algn="ctr">
              <a:lnSpc>
                <a:spcPct val="150000"/>
              </a:lnSpc>
            </a:pPr>
            <a:r>
              <a:rPr lang="en-GB" sz="2400" b="1" dirty="0">
                <a:solidFill>
                  <a:prstClr val="white"/>
                </a:solidFill>
                <a:latin typeface="Times New Roman"/>
                <a:ea typeface="Times New Roman"/>
              </a:rPr>
              <a:t>NANTONG ERJIAN CONTRACTING CO. </a:t>
            </a:r>
            <a:r>
              <a:rPr lang="en-GB" sz="2400" b="1" dirty="0" smtClean="0">
                <a:solidFill>
                  <a:prstClr val="white"/>
                </a:solidFill>
                <a:latin typeface="Times New Roman"/>
                <a:ea typeface="Times New Roman"/>
              </a:rPr>
              <a:t>L.L.C &amp; Partners</a:t>
            </a:r>
            <a:endParaRPr lang="en-US" sz="2400" dirty="0">
              <a:solidFill>
                <a:prstClr val="white"/>
              </a:solidFill>
              <a:latin typeface="Times New Roman"/>
              <a:ea typeface="Times New Roman"/>
            </a:endParaRPr>
          </a:p>
        </p:txBody>
      </p:sp>
    </p:spTree>
    <p:extLst>
      <p:ext uri="{BB962C8B-B14F-4D97-AF65-F5344CB8AC3E}">
        <p14:creationId xmlns:p14="http://schemas.microsoft.com/office/powerpoint/2010/main" val="3916028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5910137" y="152400"/>
            <a:ext cx="32003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
        <p:nvSpPr>
          <p:cNvPr id="3" name="Rectangle 2"/>
          <p:cNvSpPr/>
          <p:nvPr/>
        </p:nvSpPr>
        <p:spPr>
          <a:xfrm>
            <a:off x="1524000" y="522514"/>
            <a:ext cx="5943600" cy="461665"/>
          </a:xfrm>
          <a:prstGeom prst="rect">
            <a:avLst/>
          </a:prstGeom>
        </p:spPr>
        <p:txBody>
          <a:bodyPr wrap="square">
            <a:spAutoFit/>
          </a:bodyPr>
          <a:lstStyle/>
          <a:p>
            <a:pPr lvl="0" algn="ctr"/>
            <a:r>
              <a:rPr lang="en-US" sz="2400" b="1" dirty="0" smtClean="0">
                <a:solidFill>
                  <a:prstClr val="white"/>
                </a:solidFill>
                <a:latin typeface="Times New Roman"/>
                <a:ea typeface="Times New Roman"/>
              </a:rPr>
              <a:t>Project </a:t>
            </a:r>
            <a:r>
              <a:rPr lang="en-US" sz="2400" b="1" dirty="0">
                <a:solidFill>
                  <a:prstClr val="white"/>
                </a:solidFill>
                <a:latin typeface="Times New Roman"/>
                <a:ea typeface="Times New Roman"/>
              </a:rPr>
              <a:t>under execution in UAE</a:t>
            </a:r>
            <a:endParaRPr lang="en-US" sz="2400" dirty="0">
              <a:solidFill>
                <a:prstClr val="white"/>
              </a:solidFill>
              <a:latin typeface="Arial" pitchFamily="34" charset="0"/>
              <a:cs typeface="Arial" pitchFamily="34"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516937228"/>
              </p:ext>
            </p:extLst>
          </p:nvPr>
        </p:nvGraphicFramePr>
        <p:xfrm>
          <a:off x="152401" y="1295400"/>
          <a:ext cx="8844642" cy="1570634"/>
        </p:xfrm>
        <a:graphic>
          <a:graphicData uri="http://schemas.openxmlformats.org/drawingml/2006/table">
            <a:tbl>
              <a:tblPr>
                <a:tableStyleId>{0505E3EF-67EA-436B-97B2-0124C06EBD24}</a:tableStyleId>
              </a:tblPr>
              <a:tblGrid>
                <a:gridCol w="5334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1885817">
                  <a:extLst>
                    <a:ext uri="{9D8B030D-6E8A-4147-A177-3AD203B41FA5}">
                      <a16:colId xmlns:a16="http://schemas.microsoft.com/office/drawing/2014/main" xmlns="" val="20002"/>
                    </a:ext>
                  </a:extLst>
                </a:gridCol>
                <a:gridCol w="1560813">
                  <a:extLst>
                    <a:ext uri="{9D8B030D-6E8A-4147-A177-3AD203B41FA5}">
                      <a16:colId xmlns:a16="http://schemas.microsoft.com/office/drawing/2014/main" xmlns="" val="20003"/>
                    </a:ext>
                  </a:extLst>
                </a:gridCol>
                <a:gridCol w="1085838">
                  <a:extLst>
                    <a:ext uri="{9D8B030D-6E8A-4147-A177-3AD203B41FA5}">
                      <a16:colId xmlns:a16="http://schemas.microsoft.com/office/drawing/2014/main" xmlns="" val="20004"/>
                    </a:ext>
                  </a:extLst>
                </a:gridCol>
                <a:gridCol w="971338">
                  <a:extLst>
                    <a:ext uri="{9D8B030D-6E8A-4147-A177-3AD203B41FA5}">
                      <a16:colId xmlns:a16="http://schemas.microsoft.com/office/drawing/2014/main" xmlns="" val="20005"/>
                    </a:ext>
                  </a:extLst>
                </a:gridCol>
                <a:gridCol w="1283436">
                  <a:extLst>
                    <a:ext uri="{9D8B030D-6E8A-4147-A177-3AD203B41FA5}">
                      <a16:colId xmlns:a16="http://schemas.microsoft.com/office/drawing/2014/main" xmlns="" val="20006"/>
                    </a:ext>
                  </a:extLst>
                </a:gridCol>
              </a:tblGrid>
              <a:tr h="609600">
                <a:tc>
                  <a:txBody>
                    <a:bodyPr/>
                    <a:lstStyle/>
                    <a:p>
                      <a:pPr algn="ctr" fontAlgn="ctr"/>
                      <a:r>
                        <a:rPr lang="en-US" sz="1400" u="none" strike="noStrike" dirty="0">
                          <a:effectLst/>
                          <a:latin typeface="Times New Roman" pitchFamily="18" charset="0"/>
                          <a:cs typeface="Times New Roman" pitchFamily="18" charset="0"/>
                        </a:rPr>
                        <a:t>No</a:t>
                      </a:r>
                      <a:endParaRPr lang="en-US" sz="1400" b="1" i="1" u="none" strike="noStrike" dirty="0">
                        <a:solidFill>
                          <a:srgbClr val="000000"/>
                        </a:solidFill>
                        <a:effectLst/>
                        <a:latin typeface="Times New Roman" pitchFamily="18" charset="0"/>
                        <a:cs typeface="Times New Roman" pitchFamily="18" charset="0"/>
                      </a:endParaRPr>
                    </a:p>
                  </a:txBody>
                  <a:tcPr marL="5969" marR="5969" marT="5969" marB="0" anchor="ctr">
                    <a:solidFill>
                      <a:schemeClr val="accent3">
                        <a:lumMod val="60000"/>
                        <a:lumOff val="40000"/>
                      </a:schemeClr>
                    </a:solidFill>
                  </a:tcPr>
                </a:tc>
                <a:tc>
                  <a:txBody>
                    <a:bodyPr/>
                    <a:lstStyle/>
                    <a:p>
                      <a:pPr algn="ctr" fontAlgn="ctr"/>
                      <a:r>
                        <a:rPr lang="en-US" sz="1400" b="0" i="0" u="none" strike="noStrike" dirty="0" smtClean="0">
                          <a:solidFill>
                            <a:schemeClr val="dk1"/>
                          </a:solidFill>
                          <a:effectLst/>
                          <a:latin typeface="Times New Roman" pitchFamily="18" charset="0"/>
                          <a:cs typeface="Times New Roman" pitchFamily="18" charset="0"/>
                        </a:rPr>
                        <a:t>Client</a:t>
                      </a:r>
                      <a:endParaRPr lang="en-US" sz="1400" b="1" i="1" u="none" strike="noStrike" dirty="0">
                        <a:solidFill>
                          <a:srgbClr val="000000"/>
                        </a:solidFill>
                        <a:effectLst/>
                        <a:latin typeface="Times New Roman" pitchFamily="18" charset="0"/>
                        <a:cs typeface="Times New Roman" pitchFamily="18" charset="0"/>
                      </a:endParaRPr>
                    </a:p>
                  </a:txBody>
                  <a:tcPr marL="5969" marR="5969" marT="5969" marB="0" anchor="ctr">
                    <a:solidFill>
                      <a:schemeClr val="accent3">
                        <a:lumMod val="60000"/>
                        <a:lumOff val="40000"/>
                      </a:schemeClr>
                    </a:solidFill>
                  </a:tcPr>
                </a:tc>
                <a:tc>
                  <a:txBody>
                    <a:bodyPr/>
                    <a:lstStyle/>
                    <a:p>
                      <a:pPr algn="ctr" rtl="0" fontAlgn="ctr"/>
                      <a:r>
                        <a:rPr lang="en-US" sz="1400" u="none" strike="noStrike" dirty="0">
                          <a:effectLst/>
                          <a:latin typeface="Times New Roman" pitchFamily="18" charset="0"/>
                          <a:cs typeface="Times New Roman" pitchFamily="18" charset="0"/>
                        </a:rPr>
                        <a:t>Project Name &amp; Location</a:t>
                      </a:r>
                      <a:endParaRPr lang="en-US" sz="1400" b="1" i="1" u="none" strike="noStrike" dirty="0">
                        <a:solidFill>
                          <a:srgbClr val="000000"/>
                        </a:solidFill>
                        <a:effectLst/>
                        <a:latin typeface="Times New Roman" pitchFamily="18" charset="0"/>
                        <a:cs typeface="Times New Roman" pitchFamily="18" charset="0"/>
                      </a:endParaRPr>
                    </a:p>
                  </a:txBody>
                  <a:tcPr marL="5969" marR="5969" marT="5969" marB="0" anchor="ctr">
                    <a:solidFill>
                      <a:schemeClr val="accent3">
                        <a:lumMod val="60000"/>
                        <a:lumOff val="40000"/>
                      </a:schemeClr>
                    </a:solidFill>
                  </a:tcPr>
                </a:tc>
                <a:tc>
                  <a:txBody>
                    <a:bodyPr/>
                    <a:lstStyle/>
                    <a:p>
                      <a:pPr algn="ctr" fontAlgn="ctr"/>
                      <a:r>
                        <a:rPr lang="en-US" sz="1400" u="none" strike="noStrike" dirty="0">
                          <a:effectLst/>
                          <a:latin typeface="Times New Roman" pitchFamily="18" charset="0"/>
                          <a:cs typeface="Times New Roman" pitchFamily="18" charset="0"/>
                        </a:rPr>
                        <a:t>Project  Description</a:t>
                      </a:r>
                      <a:endParaRPr lang="en-US" sz="1400" b="1" i="1" u="none" strike="noStrike" dirty="0">
                        <a:solidFill>
                          <a:srgbClr val="000000"/>
                        </a:solidFill>
                        <a:effectLst/>
                        <a:latin typeface="Times New Roman" pitchFamily="18" charset="0"/>
                        <a:cs typeface="Times New Roman" pitchFamily="18" charset="0"/>
                      </a:endParaRPr>
                    </a:p>
                  </a:txBody>
                  <a:tcPr marL="5969" marR="5969" marT="5969" marB="0" anchor="ctr">
                    <a:solidFill>
                      <a:schemeClr val="accent3">
                        <a:lumMod val="60000"/>
                        <a:lumOff val="40000"/>
                      </a:schemeClr>
                    </a:solidFill>
                  </a:tcPr>
                </a:tc>
                <a:tc>
                  <a:txBody>
                    <a:bodyPr/>
                    <a:lstStyle/>
                    <a:p>
                      <a:pPr algn="ctr" fontAlgn="ctr"/>
                      <a:r>
                        <a:rPr lang="en-US" sz="1400" u="none" strike="noStrike" dirty="0" smtClean="0">
                          <a:effectLst/>
                          <a:latin typeface="Times New Roman" pitchFamily="18" charset="0"/>
                          <a:cs typeface="Times New Roman" pitchFamily="18" charset="0"/>
                        </a:rPr>
                        <a:t>Project Value USD</a:t>
                      </a:r>
                      <a:endParaRPr lang="en-US" sz="1400" b="1" i="1" u="none" strike="noStrike" dirty="0">
                        <a:solidFill>
                          <a:srgbClr val="000000"/>
                        </a:solidFill>
                        <a:effectLst/>
                        <a:latin typeface="Times New Roman" pitchFamily="18" charset="0"/>
                        <a:cs typeface="Times New Roman" pitchFamily="18" charset="0"/>
                      </a:endParaRPr>
                    </a:p>
                  </a:txBody>
                  <a:tcPr marL="5969" marR="5969" marT="5969" marB="0" anchor="ctr">
                    <a:solidFill>
                      <a:schemeClr val="accent3">
                        <a:lumMod val="60000"/>
                        <a:lumOff val="40000"/>
                      </a:schemeClr>
                    </a:solidFill>
                  </a:tcPr>
                </a:tc>
                <a:tc>
                  <a:txBody>
                    <a:bodyPr/>
                    <a:lstStyle/>
                    <a:p>
                      <a:pPr algn="ctr" fontAlgn="ctr"/>
                      <a:r>
                        <a:rPr lang="en-US" sz="1400" u="none" strike="noStrike" dirty="0" smtClean="0">
                          <a:effectLst/>
                          <a:latin typeface="Times New Roman" pitchFamily="18" charset="0"/>
                          <a:cs typeface="Times New Roman" pitchFamily="18" charset="0"/>
                        </a:rPr>
                        <a:t>Start </a:t>
                      </a:r>
                      <a:r>
                        <a:rPr lang="en-US" sz="1400" u="none" strike="noStrike" dirty="0">
                          <a:effectLst/>
                          <a:latin typeface="Times New Roman" pitchFamily="18" charset="0"/>
                          <a:cs typeface="Times New Roman" pitchFamily="18" charset="0"/>
                        </a:rPr>
                        <a:t>Date</a:t>
                      </a:r>
                      <a:endParaRPr lang="en-US" sz="1400" b="1" i="1" u="none" strike="noStrike" dirty="0">
                        <a:solidFill>
                          <a:srgbClr val="000000"/>
                        </a:solidFill>
                        <a:effectLst/>
                        <a:latin typeface="Times New Roman" pitchFamily="18" charset="0"/>
                        <a:cs typeface="Times New Roman" pitchFamily="18" charset="0"/>
                      </a:endParaRPr>
                    </a:p>
                  </a:txBody>
                  <a:tcPr marL="5969" marR="5969" marT="5969" marB="0" anchor="ctr">
                    <a:solidFill>
                      <a:schemeClr val="accent3">
                        <a:lumMod val="60000"/>
                        <a:lumOff val="40000"/>
                      </a:schemeClr>
                    </a:solidFill>
                  </a:tcPr>
                </a:tc>
                <a:tc>
                  <a:txBody>
                    <a:bodyPr/>
                    <a:lstStyle/>
                    <a:p>
                      <a:pPr algn="ctr" fontAlgn="ctr"/>
                      <a:r>
                        <a:rPr lang="en-US" sz="1400" u="none" strike="noStrike" dirty="0" smtClean="0">
                          <a:effectLst/>
                          <a:latin typeface="Times New Roman" pitchFamily="18" charset="0"/>
                          <a:cs typeface="Times New Roman" pitchFamily="18" charset="0"/>
                        </a:rPr>
                        <a:t>Completion </a:t>
                      </a:r>
                      <a:r>
                        <a:rPr lang="en-US" sz="1400" u="none" strike="noStrike" dirty="0">
                          <a:effectLst/>
                          <a:latin typeface="Times New Roman" pitchFamily="18" charset="0"/>
                          <a:cs typeface="Times New Roman" pitchFamily="18" charset="0"/>
                        </a:rPr>
                        <a:t>Date</a:t>
                      </a:r>
                      <a:endParaRPr lang="en-US" sz="1400" b="1" i="1" u="none" strike="noStrike" dirty="0">
                        <a:solidFill>
                          <a:srgbClr val="000000"/>
                        </a:solidFill>
                        <a:effectLst/>
                        <a:latin typeface="Times New Roman" pitchFamily="18" charset="0"/>
                        <a:cs typeface="Times New Roman" pitchFamily="18" charset="0"/>
                      </a:endParaRPr>
                    </a:p>
                  </a:txBody>
                  <a:tcPr marL="5969" marR="5969" marT="5969" marB="0" anchor="ctr">
                    <a:solidFill>
                      <a:schemeClr val="accent3">
                        <a:lumMod val="60000"/>
                        <a:lumOff val="40000"/>
                      </a:schemeClr>
                    </a:solidFill>
                  </a:tcPr>
                </a:tc>
                <a:extLst>
                  <a:ext uri="{0D108BD9-81ED-4DB2-BD59-A6C34878D82A}">
                    <a16:rowId xmlns:a16="http://schemas.microsoft.com/office/drawing/2014/main" xmlns="" val="10000"/>
                  </a:ext>
                </a:extLst>
              </a:tr>
              <a:tr h="961034">
                <a:tc>
                  <a:txBody>
                    <a:bodyPr/>
                    <a:lstStyle/>
                    <a:p>
                      <a:pPr algn="ctr" fontAlgn="ctr"/>
                      <a:r>
                        <a:rPr lang="en-US" sz="1400" b="0" i="0" u="none" strike="noStrike" dirty="0">
                          <a:solidFill>
                            <a:schemeClr val="dk1"/>
                          </a:solidFill>
                          <a:effectLst/>
                          <a:latin typeface="Times New Roman" pitchFamily="18" charset="0"/>
                          <a:cs typeface="Times New Roman" pitchFamily="18" charset="0"/>
                        </a:rPr>
                        <a:t>1</a:t>
                      </a:r>
                      <a:endParaRPr lang="en-US" sz="1400" b="0" i="0" u="none" strike="noStrike" dirty="0">
                        <a:solidFill>
                          <a:srgbClr val="000000"/>
                        </a:solidFill>
                        <a:effectLst/>
                        <a:latin typeface="Times New Roman" pitchFamily="18" charset="0"/>
                        <a:cs typeface="Times New Roman" pitchFamily="18" charset="0"/>
                      </a:endParaRPr>
                    </a:p>
                  </a:txBody>
                  <a:tcPr marL="5969" marR="5969" marT="5969" marB="0" anchor="ctr"/>
                </a:tc>
                <a:tc>
                  <a:txBody>
                    <a:bodyPr/>
                    <a:lstStyle/>
                    <a:p>
                      <a:pPr algn="l" fontAlgn="ctr"/>
                      <a:r>
                        <a:rPr lang="en-US" sz="1400" b="0" i="0" u="none" strike="noStrike" dirty="0" smtClean="0">
                          <a:solidFill>
                            <a:srgbClr val="000000"/>
                          </a:solidFill>
                          <a:effectLst/>
                          <a:latin typeface="Times New Roman" pitchFamily="18" charset="0"/>
                          <a:cs typeface="Times New Roman" pitchFamily="18" charset="0"/>
                        </a:rPr>
                        <a:t>J</a:t>
                      </a:r>
                      <a:r>
                        <a:rPr lang="en-US" altLang="zh-CN" sz="1400" b="0" i="0" u="none" strike="noStrike" dirty="0" smtClean="0">
                          <a:solidFill>
                            <a:srgbClr val="000000"/>
                          </a:solidFill>
                          <a:effectLst/>
                          <a:latin typeface="Times New Roman" pitchFamily="18" charset="0"/>
                          <a:cs typeface="Times New Roman" pitchFamily="18" charset="0"/>
                        </a:rPr>
                        <a:t>umeirah Golf Estate L.L.C</a:t>
                      </a:r>
                    </a:p>
                    <a:p>
                      <a:pPr algn="l" fontAlgn="ctr"/>
                      <a:r>
                        <a:rPr lang="en-US" sz="1400" b="0" i="0" u="none" strike="noStrike" dirty="0" smtClean="0">
                          <a:solidFill>
                            <a:srgbClr val="000000"/>
                          </a:solidFill>
                          <a:effectLst/>
                          <a:latin typeface="Times New Roman" pitchFamily="18" charset="0"/>
                          <a:cs typeface="Times New Roman" pitchFamily="18" charset="0"/>
                        </a:rPr>
                        <a:t>Jumeirah</a:t>
                      </a:r>
                      <a:r>
                        <a:rPr lang="en-US" sz="1400" b="0" i="0" u="none" strike="noStrike" baseline="0" dirty="0" smtClean="0">
                          <a:solidFill>
                            <a:srgbClr val="000000"/>
                          </a:solidFill>
                          <a:effectLst/>
                          <a:latin typeface="Times New Roman" pitchFamily="18" charset="0"/>
                          <a:cs typeface="Times New Roman" pitchFamily="18" charset="0"/>
                        </a:rPr>
                        <a:t> Luxury Living L.L.C</a:t>
                      </a:r>
                      <a:endParaRPr lang="en-US" sz="1400" b="0" i="0" u="none" strike="noStrike" dirty="0">
                        <a:solidFill>
                          <a:srgbClr val="000000"/>
                        </a:solidFill>
                        <a:effectLst/>
                        <a:latin typeface="Times New Roman" pitchFamily="18" charset="0"/>
                        <a:cs typeface="Times New Roman" pitchFamily="18" charset="0"/>
                      </a:endParaRPr>
                    </a:p>
                  </a:txBody>
                  <a:tcPr marL="5969" marR="5969" marT="5969" marB="0" anchor="ctr"/>
                </a:tc>
                <a:tc>
                  <a:txBody>
                    <a:bodyPr/>
                    <a:lstStyle/>
                    <a:p>
                      <a:pPr algn="l" fontAlgn="ctr"/>
                      <a:r>
                        <a:rPr lang="en-US" sz="1400" b="0" i="0" u="none" strike="noStrike" dirty="0" smtClean="0">
                          <a:solidFill>
                            <a:srgbClr val="000000"/>
                          </a:solidFill>
                          <a:effectLst/>
                          <a:latin typeface="Times New Roman" pitchFamily="18" charset="0"/>
                          <a:cs typeface="Times New Roman" pitchFamily="18" charset="0"/>
                        </a:rPr>
                        <a:t>Jumeirah Golf Villa</a:t>
                      </a:r>
                      <a:r>
                        <a:rPr lang="en-US" sz="1400" b="0" i="0" u="none" strike="noStrike" baseline="0" dirty="0" smtClean="0">
                          <a:solidFill>
                            <a:srgbClr val="000000"/>
                          </a:solidFill>
                          <a:effectLst/>
                          <a:latin typeface="Times New Roman" pitchFamily="18" charset="0"/>
                          <a:cs typeface="Times New Roman" pitchFamily="18" charset="0"/>
                        </a:rPr>
                        <a:t> Project, Dubai</a:t>
                      </a:r>
                      <a:endParaRPr lang="en-US" sz="1400" b="0" i="0" u="none" strike="noStrike" dirty="0">
                        <a:solidFill>
                          <a:srgbClr val="000000"/>
                        </a:solidFill>
                        <a:effectLst/>
                        <a:latin typeface="Times New Roman" pitchFamily="18" charset="0"/>
                        <a:cs typeface="Times New Roman" pitchFamily="18" charset="0"/>
                      </a:endParaRPr>
                    </a:p>
                  </a:txBody>
                  <a:tcPr marL="5969" marR="5969" marT="5969" marB="0" anchor="ctr"/>
                </a:tc>
                <a:tc>
                  <a:txBody>
                    <a:bodyPr/>
                    <a:lstStyle/>
                    <a:p>
                      <a:pPr algn="l" fontAlgn="ctr"/>
                      <a:r>
                        <a:rPr lang="en-US" sz="1400" u="none" strike="noStrike" dirty="0" smtClean="0">
                          <a:effectLst/>
                          <a:latin typeface="Times New Roman" pitchFamily="18" charset="0"/>
                          <a:cs typeface="Times New Roman" pitchFamily="18" charset="0"/>
                        </a:rPr>
                        <a:t>Engineering,</a:t>
                      </a:r>
                    </a:p>
                    <a:p>
                      <a:pPr algn="l" fontAlgn="ctr"/>
                      <a:r>
                        <a:rPr lang="en-US" sz="1400" u="none" strike="noStrike" dirty="0" smtClean="0">
                          <a:effectLst/>
                          <a:latin typeface="Times New Roman" pitchFamily="18" charset="0"/>
                          <a:cs typeface="Times New Roman" pitchFamily="18" charset="0"/>
                        </a:rPr>
                        <a:t>Construction</a:t>
                      </a:r>
                      <a:r>
                        <a:rPr lang="en-US" sz="1400" u="none" strike="noStrike" dirty="0">
                          <a:effectLst/>
                          <a:latin typeface="Times New Roman" pitchFamily="18" charset="0"/>
                          <a:cs typeface="Times New Roman" pitchFamily="18" charset="0"/>
                        </a:rPr>
                        <a:t>, </a:t>
                      </a:r>
                      <a:r>
                        <a:rPr lang="en-US" sz="1400" u="none" strike="noStrike" dirty="0" smtClean="0">
                          <a:effectLst/>
                          <a:latin typeface="Times New Roman" pitchFamily="18" charset="0"/>
                          <a:cs typeface="Times New Roman" pitchFamily="18" charset="0"/>
                        </a:rPr>
                        <a:t>Completion, </a:t>
                      </a:r>
                      <a:r>
                        <a:rPr lang="en-US" sz="1400" u="none" strike="noStrike" dirty="0">
                          <a:effectLst/>
                          <a:latin typeface="Times New Roman" pitchFamily="18" charset="0"/>
                          <a:cs typeface="Times New Roman" pitchFamily="18" charset="0"/>
                        </a:rPr>
                        <a:t>Maintenance</a:t>
                      </a:r>
                      <a:endParaRPr lang="en-US" sz="1400" b="1" i="0" u="none" strike="noStrike" dirty="0">
                        <a:solidFill>
                          <a:srgbClr val="000000"/>
                        </a:solidFill>
                        <a:effectLst/>
                        <a:latin typeface="Times New Roman" pitchFamily="18" charset="0"/>
                        <a:cs typeface="Times New Roman" pitchFamily="18" charset="0"/>
                      </a:endParaRPr>
                    </a:p>
                  </a:txBody>
                  <a:tcPr marL="5969" marR="5969" marT="5969" marB="0" anchor="ctr"/>
                </a:tc>
                <a:tc>
                  <a:txBody>
                    <a:bodyPr/>
                    <a:lstStyle/>
                    <a:p>
                      <a:pPr algn="ctr" fontAlgn="ctr"/>
                      <a:r>
                        <a:rPr lang="en-US" sz="1400" u="none" strike="noStrike" dirty="0" smtClean="0">
                          <a:effectLst/>
                          <a:latin typeface="Times New Roman" pitchFamily="18" charset="0"/>
                          <a:cs typeface="Times New Roman" pitchFamily="18" charset="0"/>
                        </a:rPr>
                        <a:t>100,729,609</a:t>
                      </a:r>
                      <a:endParaRPr lang="en-US" sz="1400" b="1" i="0" u="none" strike="noStrike" dirty="0">
                        <a:solidFill>
                          <a:srgbClr val="000000"/>
                        </a:solidFill>
                        <a:effectLst/>
                        <a:latin typeface="Times New Roman" pitchFamily="18" charset="0"/>
                        <a:cs typeface="Times New Roman" pitchFamily="18" charset="0"/>
                      </a:endParaRPr>
                    </a:p>
                  </a:txBody>
                  <a:tcPr marL="5969" marR="5969" marT="5969" marB="0" anchor="ctr"/>
                </a:tc>
                <a:tc>
                  <a:txBody>
                    <a:bodyPr/>
                    <a:lstStyle/>
                    <a:p>
                      <a:pPr algn="ctr" fontAlgn="ctr"/>
                      <a:r>
                        <a:rPr lang="en-US" sz="1400" u="none" strike="noStrike" dirty="0" smtClean="0">
                          <a:effectLst/>
                          <a:latin typeface="Times New Roman" pitchFamily="18" charset="0"/>
                          <a:cs typeface="Times New Roman" pitchFamily="18" charset="0"/>
                        </a:rPr>
                        <a:t>23-Jul-18</a:t>
                      </a:r>
                      <a:endParaRPr lang="en-US" sz="1400" b="1" i="0" u="none" strike="noStrike" dirty="0">
                        <a:solidFill>
                          <a:srgbClr val="000000"/>
                        </a:solidFill>
                        <a:effectLst/>
                        <a:latin typeface="Times New Roman" pitchFamily="18" charset="0"/>
                        <a:cs typeface="Times New Roman" pitchFamily="18" charset="0"/>
                      </a:endParaRPr>
                    </a:p>
                  </a:txBody>
                  <a:tcPr marL="5969" marR="5969" marT="5969" marB="0" anchor="ctr"/>
                </a:tc>
                <a:tc>
                  <a:txBody>
                    <a:bodyPr/>
                    <a:lstStyle/>
                    <a:p>
                      <a:pPr algn="ctr" fontAlgn="ctr"/>
                      <a:r>
                        <a:rPr lang="en-US" sz="1400" u="none" strike="noStrike" dirty="0" smtClean="0">
                          <a:effectLst/>
                          <a:latin typeface="Times New Roman" pitchFamily="18" charset="0"/>
                          <a:cs typeface="Times New Roman" pitchFamily="18" charset="0"/>
                        </a:rPr>
                        <a:t>22-Jul-20</a:t>
                      </a:r>
                      <a:endParaRPr lang="en-US" sz="1400" b="1" i="0" u="none" strike="noStrike" dirty="0">
                        <a:solidFill>
                          <a:srgbClr val="000000"/>
                        </a:solidFill>
                        <a:effectLst/>
                        <a:latin typeface="Times New Roman" pitchFamily="18" charset="0"/>
                        <a:cs typeface="Times New Roman" pitchFamily="18" charset="0"/>
                      </a:endParaRPr>
                    </a:p>
                  </a:txBody>
                  <a:tcPr marL="5969" marR="5969" marT="5969" marB="0" anchor="ctr"/>
                </a:tc>
                <a:extLst>
                  <a:ext uri="{0D108BD9-81ED-4DB2-BD59-A6C34878D82A}">
                    <a16:rowId xmlns:a16="http://schemas.microsoft.com/office/drawing/2014/main" xmlns="" val="10001"/>
                  </a:ext>
                </a:extLst>
              </a:tr>
            </a:tbl>
          </a:graphicData>
        </a:graphic>
      </p:graphicFrame>
      <p:pic>
        <p:nvPicPr>
          <p:cNvPr id="2" name="图片 1"/>
          <p:cNvPicPr>
            <a:picLocks noChangeAspect="1"/>
          </p:cNvPicPr>
          <p:nvPr/>
        </p:nvPicPr>
        <p:blipFill>
          <a:blip r:embed="rId2"/>
          <a:stretch>
            <a:fillRect/>
          </a:stretch>
        </p:blipFill>
        <p:spPr>
          <a:xfrm>
            <a:off x="648830" y="3048000"/>
            <a:ext cx="7693940" cy="3511328"/>
          </a:xfrm>
          <a:prstGeom prst="rect">
            <a:avLst/>
          </a:prstGeom>
        </p:spPr>
      </p:pic>
    </p:spTree>
    <p:extLst>
      <p:ext uri="{BB962C8B-B14F-4D97-AF65-F5344CB8AC3E}">
        <p14:creationId xmlns:p14="http://schemas.microsoft.com/office/powerpoint/2010/main" val="33725779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6019800" y="138137"/>
            <a:ext cx="3130247" cy="25899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
        <p:nvSpPr>
          <p:cNvPr id="3" name="Rectangle 2"/>
          <p:cNvSpPr/>
          <p:nvPr/>
        </p:nvSpPr>
        <p:spPr>
          <a:xfrm>
            <a:off x="1558834" y="291681"/>
            <a:ext cx="5943600" cy="461665"/>
          </a:xfrm>
          <a:prstGeom prst="rect">
            <a:avLst/>
          </a:prstGeom>
        </p:spPr>
        <p:txBody>
          <a:bodyPr wrap="square">
            <a:spAutoFit/>
          </a:bodyPr>
          <a:lstStyle/>
          <a:p>
            <a:pPr lvl="0" algn="ctr"/>
            <a:r>
              <a:rPr lang="en-US" sz="2400" b="1" dirty="0">
                <a:solidFill>
                  <a:prstClr val="white"/>
                </a:solidFill>
                <a:latin typeface="Times New Roman"/>
                <a:ea typeface="Times New Roman"/>
              </a:rPr>
              <a:t>Some of Projects already executed </a:t>
            </a:r>
            <a:r>
              <a:rPr lang="en-US" sz="2400" b="1" dirty="0" smtClean="0">
                <a:solidFill>
                  <a:prstClr val="white"/>
                </a:solidFill>
                <a:latin typeface="Times New Roman"/>
                <a:ea typeface="Times New Roman"/>
              </a:rPr>
              <a:t>in UAE</a:t>
            </a:r>
            <a:endParaRPr lang="en-US" sz="2400" dirty="0">
              <a:solidFill>
                <a:prstClr val="white"/>
              </a:solidFill>
              <a:latin typeface="Arial" pitchFamily="34" charset="0"/>
              <a:cs typeface="Arial" pitchFamily="34"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895042302"/>
              </p:ext>
            </p:extLst>
          </p:nvPr>
        </p:nvGraphicFramePr>
        <p:xfrm>
          <a:off x="2971800" y="969553"/>
          <a:ext cx="6027964" cy="5299336"/>
        </p:xfrm>
        <a:graphic>
          <a:graphicData uri="http://schemas.openxmlformats.org/drawingml/2006/table">
            <a:tbl>
              <a:tblPr>
                <a:tableStyleId>{0505E3EF-67EA-436B-97B2-0124C06EBD24}</a:tableStyleId>
              </a:tblPr>
              <a:tblGrid>
                <a:gridCol w="637452">
                  <a:extLst>
                    <a:ext uri="{9D8B030D-6E8A-4147-A177-3AD203B41FA5}">
                      <a16:colId xmlns:a16="http://schemas.microsoft.com/office/drawing/2014/main" xmlns="" val="20000"/>
                    </a:ext>
                  </a:extLst>
                </a:gridCol>
                <a:gridCol w="1062420">
                  <a:extLst>
                    <a:ext uri="{9D8B030D-6E8A-4147-A177-3AD203B41FA5}">
                      <a16:colId xmlns:a16="http://schemas.microsoft.com/office/drawing/2014/main" xmlns="" val="20001"/>
                    </a:ext>
                  </a:extLst>
                </a:gridCol>
                <a:gridCol w="1416558">
                  <a:extLst>
                    <a:ext uri="{9D8B030D-6E8A-4147-A177-3AD203B41FA5}">
                      <a16:colId xmlns:a16="http://schemas.microsoft.com/office/drawing/2014/main" xmlns="" val="20002"/>
                    </a:ext>
                  </a:extLst>
                </a:gridCol>
                <a:gridCol w="1119867">
                  <a:extLst>
                    <a:ext uri="{9D8B030D-6E8A-4147-A177-3AD203B41FA5}">
                      <a16:colId xmlns:a16="http://schemas.microsoft.com/office/drawing/2014/main" xmlns="" val="20003"/>
                    </a:ext>
                  </a:extLst>
                </a:gridCol>
                <a:gridCol w="934143">
                  <a:extLst>
                    <a:ext uri="{9D8B030D-6E8A-4147-A177-3AD203B41FA5}">
                      <a16:colId xmlns:a16="http://schemas.microsoft.com/office/drawing/2014/main" xmlns="" val="20004"/>
                    </a:ext>
                  </a:extLst>
                </a:gridCol>
                <a:gridCol w="857524">
                  <a:extLst>
                    <a:ext uri="{9D8B030D-6E8A-4147-A177-3AD203B41FA5}">
                      <a16:colId xmlns:a16="http://schemas.microsoft.com/office/drawing/2014/main" xmlns="" val="20005"/>
                    </a:ext>
                  </a:extLst>
                </a:gridCol>
              </a:tblGrid>
              <a:tr h="844742">
                <a:tc>
                  <a:txBody>
                    <a:bodyPr/>
                    <a:lstStyle/>
                    <a:p>
                      <a:pPr algn="ctr" fontAlgn="ctr"/>
                      <a:r>
                        <a:rPr lang="en-US" sz="1400" b="0" i="0" u="none" strike="noStrike" dirty="0">
                          <a:effectLst/>
                          <a:latin typeface="Times New Roman" pitchFamily="18" charset="0"/>
                          <a:cs typeface="Times New Roman" pitchFamily="18" charset="0"/>
                        </a:rPr>
                        <a:t>No</a:t>
                      </a:r>
                      <a:endParaRPr lang="en-US" sz="1400" b="0" i="0" u="none" strike="noStrike" dirty="0">
                        <a:solidFill>
                          <a:srgbClr val="000000"/>
                        </a:solidFill>
                        <a:effectLst/>
                        <a:latin typeface="Times New Roman" pitchFamily="18" charset="0"/>
                        <a:cs typeface="Times New Roman" pitchFamily="18" charset="0"/>
                      </a:endParaRPr>
                    </a:p>
                  </a:txBody>
                  <a:tcPr marL="5969" marR="5969" marT="5969" marB="0" anchor="ctr">
                    <a:solidFill>
                      <a:schemeClr val="accent3">
                        <a:lumMod val="60000"/>
                        <a:lumOff val="40000"/>
                      </a:schemeClr>
                    </a:solidFill>
                  </a:tcPr>
                </a:tc>
                <a:tc>
                  <a:txBody>
                    <a:bodyPr/>
                    <a:lstStyle/>
                    <a:p>
                      <a:pPr algn="ctr" fontAlgn="ctr"/>
                      <a:r>
                        <a:rPr lang="en-US" sz="1400" b="0" i="0" u="none" strike="noStrike" dirty="0" smtClean="0">
                          <a:solidFill>
                            <a:schemeClr val="dk1"/>
                          </a:solidFill>
                          <a:effectLst/>
                          <a:latin typeface="Times New Roman" pitchFamily="18" charset="0"/>
                          <a:cs typeface="Times New Roman" pitchFamily="18" charset="0"/>
                        </a:rPr>
                        <a:t>Client</a:t>
                      </a:r>
                      <a:endParaRPr lang="en-US" sz="1400" b="0" i="0" u="none" strike="noStrike" dirty="0">
                        <a:solidFill>
                          <a:srgbClr val="000000"/>
                        </a:solidFill>
                        <a:effectLst/>
                        <a:latin typeface="Times New Roman" pitchFamily="18" charset="0"/>
                        <a:cs typeface="Times New Roman" pitchFamily="18" charset="0"/>
                      </a:endParaRPr>
                    </a:p>
                  </a:txBody>
                  <a:tcPr marL="5969" marR="5969" marT="5969" marB="0" anchor="ctr">
                    <a:solidFill>
                      <a:schemeClr val="accent3">
                        <a:lumMod val="60000"/>
                        <a:lumOff val="40000"/>
                      </a:schemeClr>
                    </a:solidFill>
                  </a:tcPr>
                </a:tc>
                <a:tc>
                  <a:txBody>
                    <a:bodyPr/>
                    <a:lstStyle/>
                    <a:p>
                      <a:pPr algn="ctr" rtl="0" fontAlgn="ctr"/>
                      <a:r>
                        <a:rPr lang="en-US" sz="1400" b="0" i="0" u="none" strike="noStrike" dirty="0">
                          <a:effectLst/>
                          <a:latin typeface="Times New Roman" pitchFamily="18" charset="0"/>
                          <a:cs typeface="Times New Roman" pitchFamily="18" charset="0"/>
                        </a:rPr>
                        <a:t>Project Name &amp; Location</a:t>
                      </a:r>
                      <a:endParaRPr lang="en-US" sz="1400" b="0" i="0" u="none" strike="noStrike" dirty="0">
                        <a:solidFill>
                          <a:srgbClr val="000000"/>
                        </a:solidFill>
                        <a:effectLst/>
                        <a:latin typeface="Times New Roman" pitchFamily="18" charset="0"/>
                        <a:cs typeface="Times New Roman" pitchFamily="18" charset="0"/>
                      </a:endParaRPr>
                    </a:p>
                  </a:txBody>
                  <a:tcPr marL="5969" marR="5969" marT="5969" marB="0" anchor="ctr">
                    <a:solidFill>
                      <a:schemeClr val="accent3">
                        <a:lumMod val="60000"/>
                        <a:lumOff val="40000"/>
                      </a:schemeClr>
                    </a:solidFill>
                  </a:tcPr>
                </a:tc>
                <a:tc>
                  <a:txBody>
                    <a:bodyPr/>
                    <a:lstStyle/>
                    <a:p>
                      <a:pPr algn="ctr" fontAlgn="ctr"/>
                      <a:r>
                        <a:rPr lang="en-US" sz="1400" b="0" i="0" u="none" strike="noStrike" dirty="0">
                          <a:effectLst/>
                          <a:latin typeface="Times New Roman" pitchFamily="18" charset="0"/>
                          <a:cs typeface="Times New Roman" pitchFamily="18" charset="0"/>
                        </a:rPr>
                        <a:t>Project  Description</a:t>
                      </a:r>
                      <a:endParaRPr lang="en-US" sz="1400" b="0" i="0" u="none" strike="noStrike" dirty="0">
                        <a:solidFill>
                          <a:srgbClr val="000000"/>
                        </a:solidFill>
                        <a:effectLst/>
                        <a:latin typeface="Times New Roman" pitchFamily="18" charset="0"/>
                        <a:cs typeface="Times New Roman" pitchFamily="18" charset="0"/>
                      </a:endParaRPr>
                    </a:p>
                  </a:txBody>
                  <a:tcPr marL="5969" marR="5969" marT="5969" marB="0" anchor="ctr">
                    <a:solidFill>
                      <a:schemeClr val="accent3">
                        <a:lumMod val="60000"/>
                        <a:lumOff val="40000"/>
                      </a:schemeClr>
                    </a:solidFill>
                  </a:tcPr>
                </a:tc>
                <a:tc>
                  <a:txBody>
                    <a:bodyPr/>
                    <a:lstStyle/>
                    <a:p>
                      <a:pPr algn="ctr" fontAlgn="ctr"/>
                      <a:r>
                        <a:rPr lang="en-US" sz="1400" b="0" i="0" u="none" strike="noStrike" dirty="0" smtClean="0">
                          <a:effectLst/>
                          <a:latin typeface="Times New Roman" pitchFamily="18" charset="0"/>
                          <a:cs typeface="Times New Roman" pitchFamily="18" charset="0"/>
                        </a:rPr>
                        <a:t>Project Value USD</a:t>
                      </a:r>
                      <a:endParaRPr lang="en-US" sz="1400" b="0" i="0" u="none" strike="noStrike" dirty="0">
                        <a:solidFill>
                          <a:srgbClr val="000000"/>
                        </a:solidFill>
                        <a:effectLst/>
                        <a:latin typeface="Times New Roman" pitchFamily="18" charset="0"/>
                        <a:cs typeface="Times New Roman" pitchFamily="18" charset="0"/>
                      </a:endParaRPr>
                    </a:p>
                  </a:txBody>
                  <a:tcPr marL="5969" marR="5969" marT="5969" marB="0" anchor="ctr">
                    <a:solidFill>
                      <a:schemeClr val="accent3">
                        <a:lumMod val="60000"/>
                        <a:lumOff val="40000"/>
                      </a:schemeClr>
                    </a:solidFill>
                  </a:tcPr>
                </a:tc>
                <a:tc>
                  <a:txBody>
                    <a:bodyPr/>
                    <a:lstStyle/>
                    <a:p>
                      <a:pPr algn="ctr" fontAlgn="ctr"/>
                      <a:r>
                        <a:rPr lang="en-US" sz="1400" b="0" i="0" u="none" strike="noStrike" dirty="0" smtClean="0">
                          <a:solidFill>
                            <a:srgbClr val="000000"/>
                          </a:solidFill>
                          <a:effectLst/>
                          <a:latin typeface="Times New Roman" pitchFamily="18" charset="0"/>
                          <a:cs typeface="Times New Roman" pitchFamily="18" charset="0"/>
                        </a:rPr>
                        <a:t>Duration</a:t>
                      </a:r>
                      <a:endParaRPr lang="en-US" sz="1400" b="0" i="0" u="none" strike="noStrike" dirty="0">
                        <a:solidFill>
                          <a:srgbClr val="000000"/>
                        </a:solidFill>
                        <a:effectLst/>
                        <a:latin typeface="Times New Roman" pitchFamily="18" charset="0"/>
                        <a:cs typeface="Times New Roman" pitchFamily="18" charset="0"/>
                      </a:endParaRPr>
                    </a:p>
                  </a:txBody>
                  <a:tcPr marL="5969" marR="5969" marT="5969" marB="0" anchor="ctr">
                    <a:solidFill>
                      <a:schemeClr val="accent3">
                        <a:lumMod val="60000"/>
                        <a:lumOff val="40000"/>
                      </a:schemeClr>
                    </a:solidFill>
                  </a:tcPr>
                </a:tc>
                <a:extLst>
                  <a:ext uri="{0D108BD9-81ED-4DB2-BD59-A6C34878D82A}">
                    <a16:rowId xmlns:a16="http://schemas.microsoft.com/office/drawing/2014/main" xmlns="" val="10000"/>
                  </a:ext>
                </a:extLst>
              </a:tr>
              <a:tr h="492958">
                <a:tc>
                  <a:txBody>
                    <a:bodyPr/>
                    <a:lstStyle/>
                    <a:p>
                      <a:pPr algn="ctr" fontAlgn="ctr"/>
                      <a:r>
                        <a:rPr lang="en-US" sz="1200" u="none" strike="noStrike" dirty="0">
                          <a:effectLst/>
                          <a:latin typeface="Times New Roman" pitchFamily="18" charset="0"/>
                          <a:cs typeface="Times New Roman" pitchFamily="18" charset="0"/>
                        </a:rPr>
                        <a:t>1</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l" fontAlgn="ctr"/>
                      <a:r>
                        <a:rPr lang="en-US" sz="1200" b="0" i="0" u="none" strike="noStrike" dirty="0" smtClean="0">
                          <a:solidFill>
                            <a:srgbClr val="000000"/>
                          </a:solidFill>
                          <a:effectLst/>
                          <a:latin typeface="Times New Roman" pitchFamily="18" charset="0"/>
                          <a:cs typeface="Times New Roman" pitchFamily="18" charset="0"/>
                        </a:rPr>
                        <a:t> </a:t>
                      </a:r>
                      <a:r>
                        <a:rPr lang="en-US" sz="1200" b="0" i="0" u="none" strike="noStrike" dirty="0" err="1" smtClean="0">
                          <a:solidFill>
                            <a:srgbClr val="000000"/>
                          </a:solidFill>
                          <a:effectLst/>
                          <a:latin typeface="Times New Roman" pitchFamily="18" charset="0"/>
                          <a:cs typeface="Times New Roman" pitchFamily="18" charset="0"/>
                        </a:rPr>
                        <a:t>Samho</a:t>
                      </a:r>
                      <a:r>
                        <a:rPr lang="en-US" sz="1200" b="0" i="0" u="none" strike="noStrike" baseline="0" dirty="0" smtClean="0">
                          <a:solidFill>
                            <a:srgbClr val="000000"/>
                          </a:solidFill>
                          <a:effectLst/>
                          <a:latin typeface="Times New Roman" pitchFamily="18" charset="0"/>
                          <a:cs typeface="Times New Roman" pitchFamily="18" charset="0"/>
                        </a:rPr>
                        <a:t> L.L.C</a:t>
                      </a:r>
                      <a:endParaRPr lang="en-US" sz="1200" b="0"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l" fontAlgn="ctr"/>
                      <a:r>
                        <a:rPr lang="en-US" altLang="zh-CN" sz="1200" b="0" i="0" u="none" strike="noStrike" dirty="0" smtClean="0">
                          <a:solidFill>
                            <a:srgbClr val="000000"/>
                          </a:solidFill>
                          <a:effectLst/>
                          <a:latin typeface="Times New Roman" pitchFamily="18" charset="0"/>
                          <a:cs typeface="Times New Roman" pitchFamily="18" charset="0"/>
                        </a:rPr>
                        <a:t>Jebel Ali Container Terminal Project Stage I &amp; II Load Test Pile Trimming Works in Dubai</a:t>
                      </a:r>
                      <a:endParaRPr lang="en-US" altLang="zh-CN" sz="1200" b="0"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sz="1200" u="none" strike="noStrike" dirty="0" smtClean="0">
                          <a:effectLst/>
                          <a:latin typeface="Times New Roman" pitchFamily="18" charset="0"/>
                          <a:cs typeface="Times New Roman" pitchFamily="18" charset="0"/>
                        </a:rPr>
                        <a:t>Pilling</a:t>
                      </a:r>
                      <a:r>
                        <a:rPr lang="en-US" sz="1200" u="none" strike="noStrike" baseline="0" dirty="0" smtClean="0">
                          <a:effectLst/>
                          <a:latin typeface="Times New Roman" pitchFamily="18" charset="0"/>
                          <a:cs typeface="Times New Roman" pitchFamily="18" charset="0"/>
                        </a:rPr>
                        <a:t> Works</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sz="1200" u="none" strike="noStrike" dirty="0" smtClean="0">
                          <a:effectLst/>
                          <a:latin typeface="Times New Roman" pitchFamily="18" charset="0"/>
                          <a:cs typeface="Times New Roman" pitchFamily="18" charset="0"/>
                        </a:rPr>
                        <a:t>4,214,000</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sz="1200" u="none" strike="noStrike" dirty="0" smtClean="0">
                          <a:effectLst/>
                          <a:latin typeface="Times New Roman" pitchFamily="18" charset="0"/>
                          <a:cs typeface="Times New Roman" pitchFamily="18" charset="0"/>
                        </a:rPr>
                        <a:t>2012-2014</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extLst>
                  <a:ext uri="{0D108BD9-81ED-4DB2-BD59-A6C34878D82A}">
                    <a16:rowId xmlns:a16="http://schemas.microsoft.com/office/drawing/2014/main" xmlns="" val="10001"/>
                  </a:ext>
                </a:extLst>
              </a:tr>
              <a:tr h="626604">
                <a:tc>
                  <a:txBody>
                    <a:bodyPr/>
                    <a:lstStyle/>
                    <a:p>
                      <a:pPr algn="ctr" fontAlgn="ctr"/>
                      <a:r>
                        <a:rPr lang="en-US" sz="1200" u="none" strike="noStrike" dirty="0">
                          <a:effectLst/>
                          <a:latin typeface="Times New Roman" pitchFamily="18" charset="0"/>
                          <a:cs typeface="Times New Roman" pitchFamily="18" charset="0"/>
                        </a:rPr>
                        <a:t>2</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l" fontAlgn="ctr"/>
                      <a:r>
                        <a:rPr lang="en-US" sz="1200" b="0" i="0" u="none" strike="noStrike" dirty="0" smtClean="0">
                          <a:solidFill>
                            <a:srgbClr val="000000"/>
                          </a:solidFill>
                          <a:effectLst/>
                          <a:latin typeface="Times New Roman" pitchFamily="18" charset="0"/>
                          <a:cs typeface="Times New Roman" pitchFamily="18" charset="0"/>
                        </a:rPr>
                        <a:t>ADNEC L.L.C</a:t>
                      </a:r>
                      <a:endParaRPr lang="en-US" sz="1200" b="0"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l" fontAlgn="b"/>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Three Star Hotel, </a:t>
                      </a:r>
                      <a:r>
                        <a:rPr lang="en-US" sz="1200" b="0" i="0" u="none" strike="noStrike" dirty="0" err="1" smtClean="0">
                          <a:solidFill>
                            <a:srgbClr val="000000"/>
                          </a:solidFill>
                          <a:effectLst/>
                          <a:latin typeface="Times New Roman" panose="02020603050405020304" pitchFamily="18" charset="0"/>
                          <a:cs typeface="Times New Roman" panose="02020603050405020304" pitchFamily="18" charset="0"/>
                        </a:rPr>
                        <a:t>AbuDhabi</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7" marR="5637" marT="5637" marB="0" anchor="ctr"/>
                </a:tc>
                <a:tc>
                  <a:txBody>
                    <a:bodyPr/>
                    <a:lstStyle/>
                    <a:p>
                      <a:pPr algn="ctr" fontAlgn="ctr"/>
                      <a:r>
                        <a:rPr lang="en-US" altLang="zh-CN" sz="1200" u="none" strike="noStrike" dirty="0" smtClean="0">
                          <a:effectLst/>
                          <a:latin typeface="Times New Roman" pitchFamily="18" charset="0"/>
                          <a:cs typeface="Times New Roman" pitchFamily="18" charset="0"/>
                        </a:rPr>
                        <a:t>Pilling</a:t>
                      </a:r>
                      <a:r>
                        <a:rPr lang="en-US" altLang="zh-CN" sz="1200" u="none" strike="noStrike" baseline="0" dirty="0" smtClean="0">
                          <a:effectLst/>
                          <a:latin typeface="Times New Roman" pitchFamily="18" charset="0"/>
                          <a:cs typeface="Times New Roman" pitchFamily="18" charset="0"/>
                        </a:rPr>
                        <a:t> Works</a:t>
                      </a:r>
                      <a:endParaRPr lang="en-US" altLang="zh-CN"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sz="1200" u="none" strike="noStrike" dirty="0" smtClean="0">
                          <a:effectLst/>
                          <a:latin typeface="Times New Roman" pitchFamily="18" charset="0"/>
                          <a:cs typeface="Times New Roman" pitchFamily="18" charset="0"/>
                        </a:rPr>
                        <a:t>3,500,000</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sz="1200" u="none" strike="noStrike" dirty="0" smtClean="0">
                          <a:effectLst/>
                          <a:latin typeface="Times New Roman" pitchFamily="18" charset="0"/>
                          <a:cs typeface="Times New Roman" pitchFamily="18" charset="0"/>
                        </a:rPr>
                        <a:t>2013-2015</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extLst>
                  <a:ext uri="{0D108BD9-81ED-4DB2-BD59-A6C34878D82A}">
                    <a16:rowId xmlns:a16="http://schemas.microsoft.com/office/drawing/2014/main" xmlns="" val="10002"/>
                  </a:ext>
                </a:extLst>
              </a:tr>
              <a:tr h="833649">
                <a:tc>
                  <a:txBody>
                    <a:bodyPr/>
                    <a:lstStyle/>
                    <a:p>
                      <a:pPr algn="ctr" fontAlgn="ctr"/>
                      <a:r>
                        <a:rPr lang="en-US" sz="1200" u="none" strike="noStrike" dirty="0">
                          <a:effectLst/>
                          <a:latin typeface="Times New Roman" pitchFamily="18" charset="0"/>
                          <a:cs typeface="Times New Roman" pitchFamily="18" charset="0"/>
                        </a:rPr>
                        <a:t>3</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l" fontAlgn="ctr"/>
                      <a:r>
                        <a:rPr lang="en-US" sz="1200" b="0" i="0" u="none" strike="noStrike" dirty="0" smtClean="0">
                          <a:solidFill>
                            <a:srgbClr val="000000"/>
                          </a:solidFill>
                          <a:effectLst/>
                          <a:latin typeface="Times New Roman" pitchFamily="18" charset="0"/>
                          <a:cs typeface="Times New Roman" pitchFamily="18" charset="0"/>
                        </a:rPr>
                        <a:t>AL Reef Real Estate</a:t>
                      </a:r>
                      <a:endParaRPr lang="en-US" sz="1200" b="0"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l" fontAlgn="b"/>
                      <a:r>
                        <a:rPr lang="en-US" sz="1200" b="0" i="0" u="none" strike="noStrike" dirty="0" err="1" smtClean="0">
                          <a:solidFill>
                            <a:srgbClr val="000000"/>
                          </a:solidFill>
                          <a:effectLst/>
                          <a:latin typeface="Times New Roman" panose="02020603050405020304" pitchFamily="18" charset="0"/>
                          <a:cs typeface="Times New Roman" panose="02020603050405020304" pitchFamily="18" charset="0"/>
                        </a:rPr>
                        <a:t>Baynonah</a:t>
                      </a:r>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 Business Tower </a:t>
                      </a:r>
                      <a:r>
                        <a:rPr lang="en-US" sz="1200" b="0" i="0" u="none" strike="noStrike" dirty="0" err="1" smtClean="0">
                          <a:solidFill>
                            <a:srgbClr val="000000"/>
                          </a:solidFill>
                          <a:effectLst/>
                          <a:latin typeface="Times New Roman" panose="02020603050405020304" pitchFamily="18" charset="0"/>
                          <a:cs typeface="Times New Roman" panose="02020603050405020304" pitchFamily="18" charset="0"/>
                        </a:rPr>
                        <a:t>Jumeriah</a:t>
                      </a:r>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 Village Dubai.</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7" marR="5637" marT="5637" marB="0" anchor="ctr"/>
                </a:tc>
                <a:tc>
                  <a:txBody>
                    <a:bodyPr/>
                    <a:lstStyle/>
                    <a:p>
                      <a:pPr algn="ctr" fontAlgn="ctr"/>
                      <a:r>
                        <a:rPr lang="en-US" altLang="zh-CN" sz="1200" u="none" strike="noStrike" dirty="0" smtClean="0">
                          <a:effectLst/>
                          <a:latin typeface="Times New Roman" pitchFamily="18" charset="0"/>
                          <a:cs typeface="Times New Roman" pitchFamily="18" charset="0"/>
                        </a:rPr>
                        <a:t>Building</a:t>
                      </a:r>
                      <a:r>
                        <a:rPr lang="en-US" altLang="zh-CN" sz="1200" u="none" strike="noStrike" baseline="0" dirty="0" smtClean="0">
                          <a:effectLst/>
                          <a:latin typeface="Times New Roman" pitchFamily="18" charset="0"/>
                          <a:cs typeface="Times New Roman" pitchFamily="18" charset="0"/>
                        </a:rPr>
                        <a:t> &amp;</a:t>
                      </a:r>
                      <a:r>
                        <a:rPr lang="en-US" sz="1200" u="none" strike="noStrike" dirty="0" smtClean="0">
                          <a:effectLst/>
                          <a:latin typeface="Times New Roman" pitchFamily="18" charset="0"/>
                          <a:cs typeface="Times New Roman" pitchFamily="18" charset="0"/>
                        </a:rPr>
                        <a:t>Shoring</a:t>
                      </a:r>
                      <a:r>
                        <a:rPr lang="en-US" sz="1200" u="none" strike="noStrike" baseline="0" dirty="0" smtClean="0">
                          <a:effectLst/>
                          <a:latin typeface="Times New Roman" pitchFamily="18" charset="0"/>
                          <a:cs typeface="Times New Roman" pitchFamily="18" charset="0"/>
                        </a:rPr>
                        <a:t> &amp; Pilling</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sz="1200" u="none" strike="noStrike" dirty="0" smtClean="0">
                          <a:effectLst/>
                          <a:latin typeface="Times New Roman" pitchFamily="18" charset="0"/>
                          <a:cs typeface="Times New Roman" pitchFamily="18" charset="0"/>
                        </a:rPr>
                        <a:t>60,000,000</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sz="1200" u="none" strike="noStrike" dirty="0" smtClean="0">
                          <a:effectLst/>
                          <a:latin typeface="Times New Roman" pitchFamily="18" charset="0"/>
                          <a:cs typeface="Times New Roman" pitchFamily="18" charset="0"/>
                        </a:rPr>
                        <a:t>2012-2014</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extLst>
                  <a:ext uri="{0D108BD9-81ED-4DB2-BD59-A6C34878D82A}">
                    <a16:rowId xmlns:a16="http://schemas.microsoft.com/office/drawing/2014/main" xmlns="" val="10003"/>
                  </a:ext>
                </a:extLst>
              </a:tr>
              <a:tr h="603494">
                <a:tc>
                  <a:txBody>
                    <a:bodyPr/>
                    <a:lstStyle/>
                    <a:p>
                      <a:pPr algn="ctr" fontAlgn="ctr"/>
                      <a:r>
                        <a:rPr lang="en-US" sz="1200" u="none" strike="noStrike">
                          <a:effectLst/>
                          <a:latin typeface="Times New Roman" pitchFamily="18" charset="0"/>
                          <a:cs typeface="Times New Roman" pitchFamily="18" charset="0"/>
                        </a:rPr>
                        <a:t>4</a:t>
                      </a:r>
                      <a:endParaRPr lang="en-US" sz="1200" b="1" i="0" u="none" strike="noStrike">
                        <a:solidFill>
                          <a:srgbClr val="000000"/>
                        </a:solidFill>
                        <a:effectLst/>
                        <a:latin typeface="Times New Roman" pitchFamily="18" charset="0"/>
                        <a:cs typeface="Times New Roman" pitchFamily="18" charset="0"/>
                      </a:endParaRPr>
                    </a:p>
                  </a:txBody>
                  <a:tcPr marL="5637" marR="5637" marT="5637" marB="0" anchor="ctr"/>
                </a:tc>
                <a:tc>
                  <a:txBody>
                    <a:bodyPr/>
                    <a:lstStyle/>
                    <a:p>
                      <a:pPr algn="l" fontAlgn="ctr"/>
                      <a:r>
                        <a:rPr lang="en-US" sz="1200" b="0" i="0" u="none" strike="noStrike" dirty="0" smtClean="0">
                          <a:solidFill>
                            <a:srgbClr val="000000"/>
                          </a:solidFill>
                          <a:effectLst/>
                          <a:latin typeface="Times New Roman" pitchFamily="18" charset="0"/>
                          <a:cs typeface="Times New Roman" pitchFamily="18" charset="0"/>
                        </a:rPr>
                        <a:t>New World investment Group</a:t>
                      </a:r>
                      <a:endParaRPr lang="en-US" sz="1200" b="0"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l" fontAlgn="ctr"/>
                      <a:r>
                        <a:rPr lang="en-US" sz="1200" u="none" strike="noStrike" dirty="0" err="1" smtClean="0">
                          <a:effectLst/>
                          <a:latin typeface="Times New Roman" pitchFamily="18" charset="0"/>
                          <a:cs typeface="Times New Roman" pitchFamily="18" charset="0"/>
                        </a:rPr>
                        <a:t>JResidential</a:t>
                      </a:r>
                      <a:r>
                        <a:rPr lang="en-US" sz="1200" u="none" strike="noStrike" dirty="0" smtClean="0">
                          <a:effectLst/>
                          <a:latin typeface="Times New Roman" pitchFamily="18" charset="0"/>
                          <a:cs typeface="Times New Roman" pitchFamily="18" charset="0"/>
                        </a:rPr>
                        <a:t> building (Al </a:t>
                      </a:r>
                      <a:r>
                        <a:rPr lang="en-US" sz="1200" u="none" strike="noStrike" dirty="0" err="1" smtClean="0">
                          <a:effectLst/>
                          <a:latin typeface="Times New Roman" pitchFamily="18" charset="0"/>
                          <a:cs typeface="Times New Roman" pitchFamily="18" charset="0"/>
                        </a:rPr>
                        <a:t>Jouri</a:t>
                      </a:r>
                      <a:r>
                        <a:rPr lang="en-US" sz="1200" u="none" strike="noStrike" dirty="0" smtClean="0">
                          <a:effectLst/>
                          <a:latin typeface="Times New Roman" pitchFamily="18" charset="0"/>
                          <a:cs typeface="Times New Roman" pitchFamily="18" charset="0"/>
                        </a:rPr>
                        <a:t> -6)  Jumeirah Village Dubai</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altLang="zh-CN" sz="1200" u="none" strike="noStrike" dirty="0" smtClean="0">
                          <a:effectLst/>
                          <a:latin typeface="Times New Roman" pitchFamily="18" charset="0"/>
                          <a:cs typeface="Times New Roman" pitchFamily="18" charset="0"/>
                        </a:rPr>
                        <a:t>Building</a:t>
                      </a:r>
                      <a:r>
                        <a:rPr lang="en-US" altLang="zh-CN" sz="1200" u="none" strike="noStrike" baseline="0" dirty="0" smtClean="0">
                          <a:effectLst/>
                          <a:latin typeface="Times New Roman" pitchFamily="18" charset="0"/>
                          <a:cs typeface="Times New Roman" pitchFamily="18" charset="0"/>
                        </a:rPr>
                        <a:t> &amp;</a:t>
                      </a:r>
                      <a:r>
                        <a:rPr lang="en-US" altLang="zh-CN" sz="1200" u="none" strike="noStrike" dirty="0" smtClean="0">
                          <a:effectLst/>
                          <a:latin typeface="Times New Roman" pitchFamily="18" charset="0"/>
                          <a:cs typeface="Times New Roman" pitchFamily="18" charset="0"/>
                        </a:rPr>
                        <a:t>Shoring</a:t>
                      </a:r>
                      <a:r>
                        <a:rPr lang="en-US" altLang="zh-CN" sz="1200" u="none" strike="noStrike" baseline="0" dirty="0" smtClean="0">
                          <a:effectLst/>
                          <a:latin typeface="Times New Roman" pitchFamily="18" charset="0"/>
                          <a:cs typeface="Times New Roman" pitchFamily="18" charset="0"/>
                        </a:rPr>
                        <a:t> &amp; Pilling</a:t>
                      </a:r>
                      <a:endParaRPr lang="en-US" altLang="zh-CN"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sz="1200" u="none" strike="noStrike" dirty="0" smtClean="0">
                          <a:effectLst/>
                          <a:latin typeface="Times New Roman" pitchFamily="18" charset="0"/>
                          <a:cs typeface="Times New Roman" pitchFamily="18" charset="0"/>
                        </a:rPr>
                        <a:t>95,833,933</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sz="1200" u="none" strike="noStrike" dirty="0" smtClean="0">
                          <a:effectLst/>
                          <a:latin typeface="Times New Roman" pitchFamily="18" charset="0"/>
                          <a:cs typeface="Times New Roman" pitchFamily="18" charset="0"/>
                        </a:rPr>
                        <a:t>2011-2012</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extLst>
                  <a:ext uri="{0D108BD9-81ED-4DB2-BD59-A6C34878D82A}">
                    <a16:rowId xmlns:a16="http://schemas.microsoft.com/office/drawing/2014/main" xmlns="" val="10004"/>
                  </a:ext>
                </a:extLst>
              </a:tr>
              <a:tr h="665500">
                <a:tc>
                  <a:txBody>
                    <a:bodyPr/>
                    <a:lstStyle/>
                    <a:p>
                      <a:pPr algn="ctr" fontAlgn="ctr"/>
                      <a:r>
                        <a:rPr lang="en-US" sz="1200" u="none" strike="noStrike">
                          <a:effectLst/>
                          <a:latin typeface="Times New Roman" pitchFamily="18" charset="0"/>
                          <a:cs typeface="Times New Roman" pitchFamily="18" charset="0"/>
                        </a:rPr>
                        <a:t>5</a:t>
                      </a:r>
                      <a:endParaRPr lang="en-US" sz="1200" b="1" i="0" u="none" strike="noStrike">
                        <a:solidFill>
                          <a:srgbClr val="000000"/>
                        </a:solidFill>
                        <a:effectLst/>
                        <a:latin typeface="Times New Roman" pitchFamily="18" charset="0"/>
                        <a:cs typeface="Times New Roman" pitchFamily="18" charset="0"/>
                      </a:endParaRPr>
                    </a:p>
                  </a:txBody>
                  <a:tcPr marL="5637" marR="5637" marT="5637" marB="0" anchor="ctr"/>
                </a:tc>
                <a:tc>
                  <a:txBody>
                    <a:bodyPr/>
                    <a:lstStyle/>
                    <a:p>
                      <a:pPr algn="l" fontAlgn="ctr"/>
                      <a:r>
                        <a:rPr lang="en-US" sz="1200" b="0" i="0" u="none" strike="noStrike" dirty="0" smtClean="0">
                          <a:solidFill>
                            <a:srgbClr val="000000"/>
                          </a:solidFill>
                          <a:effectLst/>
                          <a:latin typeface="Times New Roman" pitchFamily="18" charset="0"/>
                          <a:cs typeface="Times New Roman" pitchFamily="18" charset="0"/>
                        </a:rPr>
                        <a:t>Al </a:t>
                      </a:r>
                      <a:r>
                        <a:rPr lang="en-US" sz="1200" b="0" i="0" u="none" strike="noStrike" dirty="0" err="1" smtClean="0">
                          <a:solidFill>
                            <a:srgbClr val="000000"/>
                          </a:solidFill>
                          <a:effectLst/>
                          <a:latin typeface="Times New Roman" pitchFamily="18" charset="0"/>
                          <a:cs typeface="Times New Roman" pitchFamily="18" charset="0"/>
                        </a:rPr>
                        <a:t>Sondos</a:t>
                      </a:r>
                      <a:r>
                        <a:rPr lang="en-US" sz="1200" b="0" i="0" u="none" strike="noStrike" dirty="0" smtClean="0">
                          <a:solidFill>
                            <a:srgbClr val="000000"/>
                          </a:solidFill>
                          <a:effectLst/>
                          <a:latin typeface="Times New Roman" pitchFamily="18" charset="0"/>
                          <a:cs typeface="Times New Roman" pitchFamily="18" charset="0"/>
                        </a:rPr>
                        <a:t> Real Estate</a:t>
                      </a:r>
                      <a:endParaRPr lang="en-US" sz="1200" b="0"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l" fontAlgn="ctr"/>
                      <a:r>
                        <a:rPr lang="en-US" sz="1200" u="none" strike="noStrike" dirty="0" smtClean="0">
                          <a:effectLst/>
                          <a:latin typeface="Times New Roman" pitchFamily="18" charset="0"/>
                          <a:cs typeface="Times New Roman" pitchFamily="18" charset="0"/>
                        </a:rPr>
                        <a:t>Plot# 26&amp;27, Proposed Residential  Buildings at Dubai Land Dubai</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altLang="zh-CN" sz="1200" u="none" strike="noStrike" dirty="0" smtClean="0">
                          <a:effectLst/>
                          <a:latin typeface="Times New Roman" pitchFamily="18" charset="0"/>
                          <a:cs typeface="Times New Roman" pitchFamily="18" charset="0"/>
                        </a:rPr>
                        <a:t>Building</a:t>
                      </a:r>
                      <a:r>
                        <a:rPr lang="en-US" altLang="zh-CN" sz="1200" u="none" strike="noStrike" baseline="0" dirty="0" smtClean="0">
                          <a:effectLst/>
                          <a:latin typeface="Times New Roman" pitchFamily="18" charset="0"/>
                          <a:cs typeface="Times New Roman" pitchFamily="18" charset="0"/>
                        </a:rPr>
                        <a:t> &amp; Pilling</a:t>
                      </a:r>
                      <a:endParaRPr lang="en-US" altLang="zh-CN"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sz="1200" u="none" strike="noStrike" dirty="0" smtClean="0">
                          <a:effectLst/>
                          <a:latin typeface="Times New Roman" pitchFamily="18" charset="0"/>
                          <a:cs typeface="Times New Roman" pitchFamily="18" charset="0"/>
                        </a:rPr>
                        <a:t>84,831,000</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sz="1200" u="none" strike="noStrike" dirty="0" smtClean="0">
                          <a:effectLst/>
                          <a:latin typeface="Times New Roman" pitchFamily="18" charset="0"/>
                          <a:cs typeface="Times New Roman" pitchFamily="18" charset="0"/>
                        </a:rPr>
                        <a:t>2011-2012</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extLst>
                  <a:ext uri="{0D108BD9-81ED-4DB2-BD59-A6C34878D82A}">
                    <a16:rowId xmlns:a16="http://schemas.microsoft.com/office/drawing/2014/main" xmlns="" val="10005"/>
                  </a:ext>
                </a:extLst>
              </a:tr>
              <a:tr h="733653">
                <a:tc>
                  <a:txBody>
                    <a:bodyPr/>
                    <a:lstStyle/>
                    <a:p>
                      <a:pPr algn="ctr" fontAlgn="ctr"/>
                      <a:r>
                        <a:rPr lang="en-US" sz="1200" u="none" strike="noStrike">
                          <a:effectLst/>
                          <a:latin typeface="Times New Roman" pitchFamily="18" charset="0"/>
                          <a:cs typeface="Times New Roman" pitchFamily="18" charset="0"/>
                        </a:rPr>
                        <a:t>6</a:t>
                      </a:r>
                      <a:endParaRPr lang="en-US" sz="1200" b="1" i="0" u="none" strike="noStrike">
                        <a:solidFill>
                          <a:srgbClr val="000000"/>
                        </a:solidFill>
                        <a:effectLst/>
                        <a:latin typeface="Times New Roman" pitchFamily="18" charset="0"/>
                        <a:cs typeface="Times New Roman" pitchFamily="18" charset="0"/>
                      </a:endParaRPr>
                    </a:p>
                  </a:txBody>
                  <a:tcPr marL="5637" marR="5637" marT="5637" marB="0" anchor="ctr"/>
                </a:tc>
                <a:tc>
                  <a:txBody>
                    <a:bodyPr/>
                    <a:lstStyle/>
                    <a:p>
                      <a:pPr algn="l" fontAlgn="ctr"/>
                      <a:r>
                        <a:rPr lang="en-US" sz="1200" b="0" i="0" u="none" strike="noStrike" dirty="0" smtClean="0">
                          <a:solidFill>
                            <a:srgbClr val="000000"/>
                          </a:solidFill>
                          <a:effectLst/>
                          <a:latin typeface="Times New Roman" pitchFamily="18" charset="0"/>
                          <a:cs typeface="Times New Roman" pitchFamily="18" charset="0"/>
                        </a:rPr>
                        <a:t>Banyan</a:t>
                      </a:r>
                      <a:endParaRPr lang="en-US" sz="1200" b="0"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l" fontAlgn="ctr"/>
                      <a:r>
                        <a:rPr lang="pt-BR" sz="1200" b="0" i="0" u="none" strike="noStrike" dirty="0" smtClean="0">
                          <a:solidFill>
                            <a:srgbClr val="000000"/>
                          </a:solidFill>
                          <a:effectLst/>
                          <a:latin typeface="Times New Roman" pitchFamily="18" charset="0"/>
                          <a:cs typeface="Times New Roman" pitchFamily="18" charset="0"/>
                        </a:rPr>
                        <a:t>Financial</a:t>
                      </a:r>
                      <a:r>
                        <a:rPr lang="pt-BR" sz="1200" b="0" i="0" u="none" strike="noStrike" baseline="0" dirty="0" smtClean="0">
                          <a:solidFill>
                            <a:srgbClr val="000000"/>
                          </a:solidFill>
                          <a:effectLst/>
                          <a:latin typeface="Times New Roman" pitchFamily="18" charset="0"/>
                          <a:cs typeface="Times New Roman" pitchFamily="18" charset="0"/>
                        </a:rPr>
                        <a:t> house building  plot 181, Abu Dhabi</a:t>
                      </a:r>
                      <a:endParaRPr lang="pt-BR" sz="1200" b="0"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sz="1200" u="none" strike="noStrike" dirty="0" smtClean="0">
                          <a:effectLst/>
                          <a:latin typeface="Times New Roman" pitchFamily="18" charset="0"/>
                          <a:cs typeface="Times New Roman" pitchFamily="18" charset="0"/>
                        </a:rPr>
                        <a:t>Shoring</a:t>
                      </a:r>
                      <a:r>
                        <a:rPr lang="en-US" sz="1200" u="none" strike="noStrike" baseline="0" dirty="0" smtClean="0">
                          <a:effectLst/>
                          <a:latin typeface="Times New Roman" pitchFamily="18" charset="0"/>
                          <a:cs typeface="Times New Roman" pitchFamily="18" charset="0"/>
                        </a:rPr>
                        <a:t> &amp; Excavation</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altLang="zh-CN" sz="1200" u="none" strike="noStrike" dirty="0" smtClean="0">
                          <a:effectLst/>
                          <a:latin typeface="Times New Roman" pitchFamily="18" charset="0"/>
                          <a:cs typeface="Times New Roman" pitchFamily="18" charset="0"/>
                        </a:rPr>
                        <a:t>2,654,000</a:t>
                      </a:r>
                      <a:endParaRPr lang="en-US" altLang="zh-CN" sz="1200" b="1" i="0" u="none" strike="noStrike" dirty="0">
                        <a:solidFill>
                          <a:srgbClr val="000000"/>
                        </a:solidFill>
                        <a:effectLst/>
                        <a:latin typeface="Times New Roman" pitchFamily="18" charset="0"/>
                        <a:cs typeface="Times New Roman" pitchFamily="18" charset="0"/>
                      </a:endParaRPr>
                    </a:p>
                  </a:txBody>
                  <a:tcPr marL="5637" marR="5637" marT="5637" marB="0" anchor="ctr"/>
                </a:tc>
                <a:tc>
                  <a:txBody>
                    <a:bodyPr/>
                    <a:lstStyle/>
                    <a:p>
                      <a:pPr algn="ctr" fontAlgn="ctr"/>
                      <a:r>
                        <a:rPr lang="en-US" sz="1200" u="none" strike="noStrike" dirty="0" smtClean="0">
                          <a:effectLst/>
                          <a:latin typeface="Times New Roman" pitchFamily="18" charset="0"/>
                          <a:cs typeface="Times New Roman" pitchFamily="18" charset="0"/>
                        </a:rPr>
                        <a:t>2010-2012</a:t>
                      </a:r>
                      <a:endParaRPr lang="en-US" sz="1200" b="1" i="0" u="none" strike="noStrike" dirty="0">
                        <a:solidFill>
                          <a:srgbClr val="000000"/>
                        </a:solidFill>
                        <a:effectLst/>
                        <a:latin typeface="Times New Roman" pitchFamily="18" charset="0"/>
                        <a:cs typeface="Times New Roman" pitchFamily="18" charset="0"/>
                      </a:endParaRPr>
                    </a:p>
                  </a:txBody>
                  <a:tcPr marL="5637" marR="5637" marT="5637" marB="0" anchor="ctr"/>
                </a:tc>
                <a:extLst>
                  <a:ext uri="{0D108BD9-81ED-4DB2-BD59-A6C34878D82A}">
                    <a16:rowId xmlns:a16="http://schemas.microsoft.com/office/drawing/2014/main" xmlns="" val="10006"/>
                  </a:ext>
                </a:extLst>
              </a:tr>
            </a:tbl>
          </a:graphicData>
        </a:graphic>
      </p:graphicFrame>
      <p:pic>
        <p:nvPicPr>
          <p:cNvPr id="2" name="图片 1"/>
          <p:cNvPicPr>
            <a:picLocks noChangeAspect="1"/>
          </p:cNvPicPr>
          <p:nvPr/>
        </p:nvPicPr>
        <p:blipFill>
          <a:blip r:embed="rId2"/>
          <a:stretch>
            <a:fillRect/>
          </a:stretch>
        </p:blipFill>
        <p:spPr>
          <a:xfrm>
            <a:off x="263434" y="1572702"/>
            <a:ext cx="2590800" cy="4093038"/>
          </a:xfrm>
          <a:prstGeom prst="rect">
            <a:avLst/>
          </a:prstGeom>
        </p:spPr>
      </p:pic>
    </p:spTree>
    <p:extLst>
      <p:ext uri="{BB962C8B-B14F-4D97-AF65-F5344CB8AC3E}">
        <p14:creationId xmlns:p14="http://schemas.microsoft.com/office/powerpoint/2010/main" val="2420753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3292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6019801" y="146756"/>
            <a:ext cx="3124199" cy="23292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
        <p:nvSpPr>
          <p:cNvPr id="3" name="Rectangle 2"/>
          <p:cNvSpPr/>
          <p:nvPr/>
        </p:nvSpPr>
        <p:spPr>
          <a:xfrm>
            <a:off x="720634" y="546441"/>
            <a:ext cx="7620000" cy="400110"/>
          </a:xfrm>
          <a:prstGeom prst="rect">
            <a:avLst/>
          </a:prstGeom>
        </p:spPr>
        <p:txBody>
          <a:bodyPr wrap="square">
            <a:spAutoFit/>
          </a:bodyPr>
          <a:lstStyle/>
          <a:p>
            <a:pPr lvl="0" algn="ctr"/>
            <a:r>
              <a:rPr lang="en-US" sz="2000" b="1" dirty="0">
                <a:solidFill>
                  <a:prstClr val="white"/>
                </a:solidFill>
                <a:latin typeface="Times New Roman"/>
                <a:ea typeface="Times New Roman"/>
              </a:rPr>
              <a:t>Some projects executed- under execution in China</a:t>
            </a:r>
            <a:endParaRPr lang="en-US" sz="2000" dirty="0">
              <a:solidFill>
                <a:prstClr val="white"/>
              </a:solidFill>
              <a:latin typeface="Arial" pitchFamily="34" charset="0"/>
              <a:cs typeface="Arial" pitchFamily="34"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2563015642"/>
              </p:ext>
            </p:extLst>
          </p:nvPr>
        </p:nvGraphicFramePr>
        <p:xfrm>
          <a:off x="381000" y="1245457"/>
          <a:ext cx="5029200" cy="5059049"/>
        </p:xfrm>
        <a:graphic>
          <a:graphicData uri="http://schemas.openxmlformats.org/drawingml/2006/table">
            <a:tbl>
              <a:tblPr>
                <a:tableStyleId>{0505E3EF-67EA-436B-97B2-0124C06EBD24}</a:tableStyleId>
              </a:tblPr>
              <a:tblGrid>
                <a:gridCol w="278959">
                  <a:extLst>
                    <a:ext uri="{9D8B030D-6E8A-4147-A177-3AD203B41FA5}">
                      <a16:colId xmlns:a16="http://schemas.microsoft.com/office/drawing/2014/main" xmlns="" val="20000"/>
                    </a:ext>
                  </a:extLst>
                </a:gridCol>
                <a:gridCol w="919347">
                  <a:extLst>
                    <a:ext uri="{9D8B030D-6E8A-4147-A177-3AD203B41FA5}">
                      <a16:colId xmlns:a16="http://schemas.microsoft.com/office/drawing/2014/main" xmlns="" val="20001"/>
                    </a:ext>
                  </a:extLst>
                </a:gridCol>
                <a:gridCol w="1278194">
                  <a:extLst>
                    <a:ext uri="{9D8B030D-6E8A-4147-A177-3AD203B41FA5}">
                      <a16:colId xmlns:a16="http://schemas.microsoft.com/office/drawing/2014/main" xmlns="" val="20002"/>
                    </a:ext>
                  </a:extLst>
                </a:gridCol>
                <a:gridCol w="952500">
                  <a:extLst>
                    <a:ext uri="{9D8B030D-6E8A-4147-A177-3AD203B41FA5}">
                      <a16:colId xmlns:a16="http://schemas.microsoft.com/office/drawing/2014/main" xmlns="" val="20003"/>
                    </a:ext>
                  </a:extLst>
                </a:gridCol>
                <a:gridCol w="1600200">
                  <a:extLst>
                    <a:ext uri="{9D8B030D-6E8A-4147-A177-3AD203B41FA5}">
                      <a16:colId xmlns:a16="http://schemas.microsoft.com/office/drawing/2014/main" xmlns="" val="20004"/>
                    </a:ext>
                  </a:extLst>
                </a:gridCol>
              </a:tblGrid>
              <a:tr h="393123">
                <a:tc>
                  <a:txBody>
                    <a:bodyPr/>
                    <a:lstStyle/>
                    <a:p>
                      <a:pPr algn="ctr" fontAlgn="ctr"/>
                      <a:r>
                        <a:rPr lang="en-US" sz="1400" u="none" strike="noStrike" dirty="0">
                          <a:effectLst/>
                          <a:cs typeface="+mn-cs"/>
                        </a:rPr>
                        <a:t>No</a:t>
                      </a:r>
                      <a:endParaRPr lang="en-US" sz="1400" b="1" i="1" u="none" strike="noStrike" dirty="0">
                        <a:solidFill>
                          <a:srgbClr val="000000"/>
                        </a:solidFill>
                        <a:effectLst/>
                        <a:latin typeface="Times New Roman" pitchFamily="18" charset="0"/>
                        <a:cs typeface="+mn-cs"/>
                      </a:endParaRPr>
                    </a:p>
                  </a:txBody>
                  <a:tcPr marL="5969" marR="5969" marT="5969" marB="0" anchor="ctr">
                    <a:solidFill>
                      <a:schemeClr val="accent3">
                        <a:lumMod val="60000"/>
                        <a:lumOff val="40000"/>
                      </a:schemeClr>
                    </a:solidFill>
                  </a:tcPr>
                </a:tc>
                <a:tc>
                  <a:txBody>
                    <a:bodyPr/>
                    <a:lstStyle/>
                    <a:p>
                      <a:pPr algn="ctr" fontAlgn="ctr"/>
                      <a:r>
                        <a:rPr lang="en-US" sz="1400" b="0" i="0" u="none" strike="noStrike" dirty="0" smtClean="0">
                          <a:solidFill>
                            <a:schemeClr val="dk1"/>
                          </a:solidFill>
                          <a:effectLst/>
                          <a:latin typeface="+mn-lt"/>
                          <a:cs typeface="+mn-cs"/>
                        </a:rPr>
                        <a:t>Client</a:t>
                      </a:r>
                      <a:endParaRPr lang="en-US" sz="1400" b="1" i="1" u="none" strike="noStrike" dirty="0">
                        <a:solidFill>
                          <a:srgbClr val="000000"/>
                        </a:solidFill>
                        <a:effectLst/>
                        <a:latin typeface="Times New Roman" pitchFamily="18" charset="0"/>
                        <a:cs typeface="+mn-cs"/>
                      </a:endParaRPr>
                    </a:p>
                  </a:txBody>
                  <a:tcPr marL="5969" marR="5969" marT="5969" marB="0" anchor="ctr">
                    <a:solidFill>
                      <a:schemeClr val="accent3">
                        <a:lumMod val="60000"/>
                        <a:lumOff val="40000"/>
                      </a:schemeClr>
                    </a:solidFill>
                  </a:tcPr>
                </a:tc>
                <a:tc>
                  <a:txBody>
                    <a:bodyPr/>
                    <a:lstStyle/>
                    <a:p>
                      <a:pPr algn="ctr" rtl="0" fontAlgn="ctr"/>
                      <a:r>
                        <a:rPr lang="en-US" sz="1400" u="none" strike="noStrike" dirty="0">
                          <a:effectLst/>
                          <a:cs typeface="+mn-cs"/>
                        </a:rPr>
                        <a:t>Project Name</a:t>
                      </a:r>
                      <a:endParaRPr lang="en-US" sz="1400" b="1" i="1" u="none" strike="noStrike" dirty="0">
                        <a:solidFill>
                          <a:srgbClr val="000000"/>
                        </a:solidFill>
                        <a:effectLst/>
                        <a:latin typeface="Times New Roman" pitchFamily="18" charset="0"/>
                        <a:cs typeface="+mn-cs"/>
                      </a:endParaRPr>
                    </a:p>
                  </a:txBody>
                  <a:tcPr marL="5969" marR="5969" marT="5969" marB="0" anchor="ctr">
                    <a:solidFill>
                      <a:schemeClr val="accent3">
                        <a:lumMod val="60000"/>
                        <a:lumOff val="40000"/>
                      </a:schemeClr>
                    </a:solidFill>
                  </a:tcPr>
                </a:tc>
                <a:tc>
                  <a:txBody>
                    <a:bodyPr/>
                    <a:lstStyle/>
                    <a:p>
                      <a:pPr algn="ctr" fontAlgn="ctr"/>
                      <a:r>
                        <a:rPr lang="en-US" sz="1400" u="none" strike="noStrike" dirty="0">
                          <a:effectLst/>
                          <a:cs typeface="+mn-cs"/>
                        </a:rPr>
                        <a:t>Description</a:t>
                      </a:r>
                      <a:endParaRPr lang="en-US" sz="1400" b="1" i="1" u="none" strike="noStrike" dirty="0">
                        <a:solidFill>
                          <a:srgbClr val="000000"/>
                        </a:solidFill>
                        <a:effectLst/>
                        <a:latin typeface="Times New Roman" pitchFamily="18" charset="0"/>
                        <a:cs typeface="+mn-cs"/>
                      </a:endParaRPr>
                    </a:p>
                  </a:txBody>
                  <a:tcPr marL="5969" marR="5969" marT="5969" marB="0" anchor="ctr">
                    <a:solidFill>
                      <a:schemeClr val="accent3">
                        <a:lumMod val="60000"/>
                        <a:lumOff val="40000"/>
                      </a:schemeClr>
                    </a:solidFill>
                  </a:tcPr>
                </a:tc>
                <a:tc>
                  <a:txBody>
                    <a:bodyPr/>
                    <a:lstStyle/>
                    <a:p>
                      <a:pPr algn="ctr" fontAlgn="ctr"/>
                      <a:r>
                        <a:rPr lang="en-US" sz="1400" u="none" strike="noStrike" dirty="0" smtClean="0">
                          <a:effectLst/>
                          <a:cs typeface="+mn-cs"/>
                        </a:rPr>
                        <a:t>Project Value</a:t>
                      </a:r>
                      <a:r>
                        <a:rPr lang="en-US" sz="1400" u="none" strike="noStrike" baseline="0" dirty="0" smtClean="0">
                          <a:effectLst/>
                          <a:cs typeface="+mn-cs"/>
                        </a:rPr>
                        <a:t> </a:t>
                      </a:r>
                      <a:r>
                        <a:rPr lang="en-US" sz="1400" u="none" strike="noStrike" dirty="0" smtClean="0">
                          <a:effectLst/>
                          <a:cs typeface="+mn-cs"/>
                        </a:rPr>
                        <a:t>USD</a:t>
                      </a:r>
                      <a:endParaRPr lang="en-US" sz="1400" b="1" i="1" u="none" strike="noStrike" dirty="0">
                        <a:solidFill>
                          <a:srgbClr val="000000"/>
                        </a:solidFill>
                        <a:effectLst/>
                        <a:latin typeface="Times New Roman" pitchFamily="18" charset="0"/>
                        <a:cs typeface="+mn-cs"/>
                      </a:endParaRPr>
                    </a:p>
                  </a:txBody>
                  <a:tcPr marL="5969" marR="5969" marT="5969" marB="0" anchor="ctr">
                    <a:solidFill>
                      <a:schemeClr val="accent3">
                        <a:lumMod val="60000"/>
                        <a:lumOff val="40000"/>
                      </a:schemeClr>
                    </a:solidFill>
                  </a:tcPr>
                </a:tc>
                <a:extLst>
                  <a:ext uri="{0D108BD9-81ED-4DB2-BD59-A6C34878D82A}">
                    <a16:rowId xmlns:a16="http://schemas.microsoft.com/office/drawing/2014/main" xmlns="" val="10000"/>
                  </a:ext>
                </a:extLst>
              </a:tr>
              <a:tr h="1179228">
                <a:tc>
                  <a:txBody>
                    <a:bodyPr/>
                    <a:lstStyle/>
                    <a:p>
                      <a:pPr algn="ctr" fontAlgn="ctr"/>
                      <a:r>
                        <a:rPr lang="en-US" sz="1400" u="none" strike="noStrike" dirty="0">
                          <a:effectLst/>
                          <a:latin typeface="Times New Roman" pitchFamily="18" charset="0"/>
                          <a:cs typeface="+mn-cs"/>
                        </a:rPr>
                        <a:t>1</a:t>
                      </a:r>
                      <a:endParaRPr lang="en-US" sz="1400" b="1" i="0" u="none" strike="noStrike" dirty="0">
                        <a:solidFill>
                          <a:srgbClr val="000000"/>
                        </a:solidFill>
                        <a:effectLst/>
                        <a:latin typeface="Times New Roman" pitchFamily="18" charset="0"/>
                        <a:cs typeface="+mn-cs"/>
                      </a:endParaRPr>
                    </a:p>
                  </a:txBody>
                  <a:tcPr marL="5637" marR="5637" marT="5637" marB="0" anchor="ctr"/>
                </a:tc>
                <a:tc>
                  <a:txBody>
                    <a:bodyPr/>
                    <a:lstStyle/>
                    <a:p>
                      <a:pPr algn="just" fontAlgn="ctr"/>
                      <a:r>
                        <a:rPr lang="en-US" sz="1400" b="0" i="0" u="none" strike="noStrike" dirty="0" err="1" smtClean="0">
                          <a:solidFill>
                            <a:srgbClr val="000000"/>
                          </a:solidFill>
                          <a:effectLst/>
                          <a:latin typeface="Times New Roman" pitchFamily="18" charset="0"/>
                          <a:cs typeface="+mn-cs"/>
                        </a:rPr>
                        <a:t>Shudu</a:t>
                      </a:r>
                      <a:r>
                        <a:rPr lang="en-US" sz="1400" b="0" i="0" u="none" strike="noStrike" dirty="0" smtClean="0">
                          <a:solidFill>
                            <a:srgbClr val="000000"/>
                          </a:solidFill>
                          <a:effectLst/>
                          <a:latin typeface="Times New Roman" pitchFamily="18" charset="0"/>
                          <a:cs typeface="+mn-cs"/>
                        </a:rPr>
                        <a:t> estates Co.</a:t>
                      </a:r>
                      <a:endParaRPr lang="en-US" sz="1400" b="0" i="0" u="none" strike="noStrike" dirty="0">
                        <a:solidFill>
                          <a:srgbClr val="000000"/>
                        </a:solidFill>
                        <a:effectLst/>
                        <a:latin typeface="Times New Roman" pitchFamily="18" charset="0"/>
                        <a:cs typeface="+mn-cs"/>
                      </a:endParaRPr>
                    </a:p>
                  </a:txBody>
                  <a:tcPr marL="5637" marR="5637" marT="5637"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imes New Roman" pitchFamily="18" charset="0"/>
                          <a:ea typeface="+mn-ea"/>
                          <a:cs typeface="+mn-cs"/>
                        </a:rPr>
                        <a:t>Chengdu </a:t>
                      </a:r>
                      <a:r>
                        <a:rPr kumimoji="0" lang="en-US" sz="14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Shudu</a:t>
                      </a:r>
                      <a:r>
                        <a:rPr kumimoji="0" lang="en-US" sz="1400" b="0" i="0" u="none" strike="noStrike" kern="1200" cap="none" spc="0" normalizeH="0" baseline="0" noProof="0" dirty="0" smtClean="0">
                          <a:ln>
                            <a:noFill/>
                          </a:ln>
                          <a:solidFill>
                            <a:prstClr val="black"/>
                          </a:solidFill>
                          <a:effectLst/>
                          <a:uLnTx/>
                          <a:uFillTx/>
                          <a:latin typeface="Times New Roman" pitchFamily="18" charset="0"/>
                          <a:ea typeface="+mn-ea"/>
                          <a:cs typeface="+mn-cs"/>
                        </a:rPr>
                        <a:t> international hotel project</a:t>
                      </a:r>
                      <a:endParaRPr kumimoji="0" lang="en-US" sz="14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imes New Roman" pitchFamily="18" charset="0"/>
                        <a:ea typeface="+mn-ea"/>
                        <a:cs typeface="+mn-cs"/>
                      </a:endParaRPr>
                    </a:p>
                  </a:txBody>
                  <a:tcPr marL="5637" marR="5637" marT="5637" marB="0" anchor="ctr"/>
                </a:tc>
                <a:tc>
                  <a:txBody>
                    <a:bodyPr/>
                    <a:lstStyle/>
                    <a:p>
                      <a:pPr algn="l" fontAlgn="ctr"/>
                      <a:r>
                        <a:rPr lang="en-US" altLang="zh-CN" sz="1400" u="none" strike="noStrike" dirty="0" smtClean="0">
                          <a:effectLst/>
                          <a:latin typeface="Times New Roman" pitchFamily="18" charset="0"/>
                          <a:cs typeface="Times New Roman" pitchFamily="18" charset="0"/>
                        </a:rPr>
                        <a:t>Engineering,</a:t>
                      </a:r>
                    </a:p>
                    <a:p>
                      <a:pPr algn="l" fontAlgn="ctr"/>
                      <a:r>
                        <a:rPr lang="en-US" altLang="zh-CN" sz="1400" u="none" strike="noStrike" dirty="0" smtClean="0">
                          <a:effectLst/>
                          <a:latin typeface="Times New Roman" pitchFamily="18" charset="0"/>
                          <a:cs typeface="Times New Roman" pitchFamily="18" charset="0"/>
                        </a:rPr>
                        <a:t>Construction, Completion, Maintenance</a:t>
                      </a:r>
                      <a:endParaRPr lang="en-US" altLang="zh-CN" sz="1400" b="1" i="0" u="none" strike="noStrike" dirty="0">
                        <a:solidFill>
                          <a:srgbClr val="000000"/>
                        </a:solidFill>
                        <a:effectLst/>
                        <a:latin typeface="Times New Roman" pitchFamily="18" charset="0"/>
                        <a:cs typeface="Times New Roman" pitchFamily="18" charset="0"/>
                      </a:endParaRPr>
                    </a:p>
                  </a:txBody>
                  <a:tcPr marL="6467" marR="6467" marT="6467" marB="0" anchor="ctr"/>
                </a:tc>
                <a:tc>
                  <a:txBody>
                    <a:bodyPr/>
                    <a:lstStyle/>
                    <a:p>
                      <a:pPr algn="ctr" fontAlgn="ctr"/>
                      <a:r>
                        <a:rPr lang="en-US" sz="1400" b="0" i="0" u="none" strike="noStrike" dirty="0" smtClean="0">
                          <a:effectLst/>
                          <a:latin typeface="Times New Roman" pitchFamily="18" charset="0"/>
                          <a:cs typeface="+mn-cs"/>
                        </a:rPr>
                        <a:t>405,896,326</a:t>
                      </a:r>
                      <a:r>
                        <a:rPr lang="ar-LB" sz="1400" b="0" i="0" u="none" strike="noStrike" dirty="0">
                          <a:effectLst/>
                          <a:latin typeface="Times New Roman" pitchFamily="18" charset="0"/>
                          <a:cs typeface="+mn-cs"/>
                        </a:rPr>
                        <a:t>,</a:t>
                      </a:r>
                      <a:endParaRPr lang="en-US" sz="1400" b="0" i="0" u="none" strike="noStrike" dirty="0">
                        <a:effectLst/>
                        <a:latin typeface="Times New Roman" pitchFamily="18" charset="0"/>
                        <a:cs typeface="+mn-cs"/>
                      </a:endParaRPr>
                    </a:p>
                  </a:txBody>
                  <a:tcPr marL="6467" marR="6467" marT="6467" marB="0" anchor="ctr"/>
                </a:tc>
                <a:extLst>
                  <a:ext uri="{0D108BD9-81ED-4DB2-BD59-A6C34878D82A}">
                    <a16:rowId xmlns:a16="http://schemas.microsoft.com/office/drawing/2014/main" xmlns="" val="10001"/>
                  </a:ext>
                </a:extLst>
              </a:tr>
              <a:tr h="1143000">
                <a:tc>
                  <a:txBody>
                    <a:bodyPr/>
                    <a:lstStyle/>
                    <a:p>
                      <a:pPr algn="ctr" fontAlgn="ctr"/>
                      <a:r>
                        <a:rPr lang="en-US" sz="1400" u="none" strike="noStrike">
                          <a:effectLst/>
                          <a:latin typeface="Times New Roman" pitchFamily="18" charset="0"/>
                          <a:cs typeface="+mn-cs"/>
                        </a:rPr>
                        <a:t>2</a:t>
                      </a:r>
                      <a:endParaRPr lang="en-US" sz="1400" b="1" i="0" u="none" strike="noStrike">
                        <a:solidFill>
                          <a:srgbClr val="000000"/>
                        </a:solidFill>
                        <a:effectLst/>
                        <a:latin typeface="Times New Roman" pitchFamily="18" charset="0"/>
                        <a:cs typeface="+mn-cs"/>
                      </a:endParaRPr>
                    </a:p>
                  </a:txBody>
                  <a:tcPr marL="5637" marR="5637" marT="5637" marB="0" anchor="ctr"/>
                </a:tc>
                <a:tc>
                  <a:txBody>
                    <a:bodyPr/>
                    <a:lstStyle/>
                    <a:p>
                      <a:pPr algn="just" fontAlgn="ctr"/>
                      <a:r>
                        <a:rPr lang="en-US" sz="1400" b="0" i="0" u="none" strike="noStrike" dirty="0" smtClean="0">
                          <a:solidFill>
                            <a:srgbClr val="000000"/>
                          </a:solidFill>
                          <a:effectLst/>
                          <a:latin typeface="Times New Roman" pitchFamily="18" charset="0"/>
                          <a:cs typeface="+mn-cs"/>
                        </a:rPr>
                        <a:t>Haier Group</a:t>
                      </a:r>
                      <a:endParaRPr lang="en-US" sz="1400" b="0" i="0" u="none" strike="noStrike" dirty="0">
                        <a:solidFill>
                          <a:srgbClr val="000000"/>
                        </a:solidFill>
                        <a:effectLst/>
                        <a:latin typeface="Times New Roman" pitchFamily="18" charset="0"/>
                        <a:cs typeface="+mn-cs"/>
                      </a:endParaRPr>
                    </a:p>
                  </a:txBody>
                  <a:tcPr marL="5637" marR="5637" marT="5637" marB="0" anchor="ctr"/>
                </a:tc>
                <a:tc>
                  <a:txBody>
                    <a:bodyPr/>
                    <a:lstStyle/>
                    <a:p>
                      <a:pPr algn="l" fontAlgn="b"/>
                      <a:r>
                        <a:rPr lang="en-US" sz="1400" b="0" i="0" u="none" strike="noStrike" dirty="0" smtClean="0">
                          <a:effectLst/>
                          <a:latin typeface="Times New Roman" pitchFamily="18" charset="0"/>
                          <a:cs typeface="+mn-cs"/>
                        </a:rPr>
                        <a:t>Qingdao</a:t>
                      </a:r>
                      <a:r>
                        <a:rPr lang="en-US" sz="1400" b="0" i="0" u="none" strike="noStrike" baseline="0" dirty="0" smtClean="0">
                          <a:effectLst/>
                          <a:latin typeface="Times New Roman" pitchFamily="18" charset="0"/>
                          <a:cs typeface="+mn-cs"/>
                        </a:rPr>
                        <a:t> </a:t>
                      </a:r>
                      <a:r>
                        <a:rPr lang="en-US" sz="1400" b="0" i="0" u="none" strike="noStrike" baseline="0" dirty="0" err="1" smtClean="0">
                          <a:effectLst/>
                          <a:latin typeface="Times New Roman" pitchFamily="18" charset="0"/>
                          <a:cs typeface="+mn-cs"/>
                        </a:rPr>
                        <a:t>haier</a:t>
                      </a:r>
                      <a:r>
                        <a:rPr lang="en-US" sz="1400" b="0" i="0" u="none" strike="noStrike" baseline="0" dirty="0" smtClean="0">
                          <a:effectLst/>
                          <a:latin typeface="Times New Roman" pitchFamily="18" charset="0"/>
                          <a:cs typeface="+mn-cs"/>
                        </a:rPr>
                        <a:t> factory project</a:t>
                      </a:r>
                      <a:endParaRPr lang="en-US" sz="1400" b="0" i="0" u="none" strike="noStrike" dirty="0">
                        <a:effectLst/>
                        <a:latin typeface="Times New Roman" pitchFamily="18" charset="0"/>
                        <a:cs typeface="+mn-cs"/>
                      </a:endParaRPr>
                    </a:p>
                  </a:txBody>
                  <a:tcPr marL="6467" marR="6467" marT="6467" marB="0" anchor="ctr"/>
                </a:tc>
                <a:tc>
                  <a:txBody>
                    <a:bodyPr/>
                    <a:lstStyle/>
                    <a:p>
                      <a:pPr algn="l" fontAlgn="ctr"/>
                      <a:r>
                        <a:rPr lang="en-US" altLang="zh-CN" sz="1400" u="none" strike="noStrike" dirty="0" smtClean="0">
                          <a:effectLst/>
                          <a:latin typeface="Times New Roman" pitchFamily="18" charset="0"/>
                          <a:cs typeface="Times New Roman" pitchFamily="18" charset="0"/>
                        </a:rPr>
                        <a:t>Engineering,</a:t>
                      </a:r>
                    </a:p>
                    <a:p>
                      <a:pPr algn="l" fontAlgn="ctr"/>
                      <a:r>
                        <a:rPr lang="en-US" altLang="zh-CN" sz="1400" u="none" strike="noStrike" dirty="0" smtClean="0">
                          <a:effectLst/>
                          <a:latin typeface="Times New Roman" pitchFamily="18" charset="0"/>
                          <a:cs typeface="Times New Roman" pitchFamily="18" charset="0"/>
                        </a:rPr>
                        <a:t>Construction, Completion, Maintenance</a:t>
                      </a:r>
                      <a:endParaRPr lang="en-US" altLang="zh-CN" sz="1400" b="1" i="0" u="none" strike="noStrike" dirty="0" smtClean="0">
                        <a:solidFill>
                          <a:srgbClr val="000000"/>
                        </a:solidFill>
                        <a:effectLst/>
                        <a:latin typeface="Times New Roman" pitchFamily="18" charset="0"/>
                        <a:cs typeface="Times New Roman" pitchFamily="18" charset="0"/>
                      </a:endParaRPr>
                    </a:p>
                  </a:txBody>
                  <a:tcPr marL="6467" marR="6467" marT="6467" marB="0" anchor="ctr"/>
                </a:tc>
                <a:tc>
                  <a:txBody>
                    <a:bodyPr/>
                    <a:lstStyle/>
                    <a:p>
                      <a:pPr algn="ctr" fontAlgn="ctr"/>
                      <a:endParaRPr lang="en-US" sz="1400" b="0" i="0" u="none" strike="noStrike" dirty="0">
                        <a:effectLst/>
                        <a:latin typeface="Times New Roman" pitchFamily="18" charset="0"/>
                        <a:cs typeface="+mn-cs"/>
                      </a:endParaRPr>
                    </a:p>
                    <a:p>
                      <a:pPr algn="ctr" fontAlgn="ctr"/>
                      <a:r>
                        <a:rPr lang="en-US" sz="1400" b="0" i="0" u="none" strike="noStrike" dirty="0" smtClean="0">
                          <a:effectLst/>
                          <a:latin typeface="Times New Roman" pitchFamily="18" charset="0"/>
                          <a:cs typeface="+mn-cs"/>
                        </a:rPr>
                        <a:t>188,562,000</a:t>
                      </a:r>
                      <a:endParaRPr lang="en-US" sz="1400" b="0" i="0" u="none" strike="noStrike" dirty="0">
                        <a:effectLst/>
                        <a:latin typeface="Times New Roman" pitchFamily="18" charset="0"/>
                        <a:cs typeface="+mn-cs"/>
                      </a:endParaRPr>
                    </a:p>
                  </a:txBody>
                  <a:tcPr marL="6467" marR="6467" marT="6467" marB="0" anchor="ctr"/>
                </a:tc>
                <a:extLst>
                  <a:ext uri="{0D108BD9-81ED-4DB2-BD59-A6C34878D82A}">
                    <a16:rowId xmlns:a16="http://schemas.microsoft.com/office/drawing/2014/main" xmlns="" val="10002"/>
                  </a:ext>
                </a:extLst>
              </a:tr>
              <a:tr h="1143000">
                <a:tc>
                  <a:txBody>
                    <a:bodyPr/>
                    <a:lstStyle/>
                    <a:p>
                      <a:pPr algn="ctr" fontAlgn="ctr"/>
                      <a:r>
                        <a:rPr lang="en-US" sz="1400" u="none" strike="noStrike" dirty="0">
                          <a:effectLst/>
                          <a:latin typeface="Times New Roman" pitchFamily="18" charset="0"/>
                          <a:cs typeface="+mn-cs"/>
                        </a:rPr>
                        <a:t>3</a:t>
                      </a:r>
                      <a:endParaRPr lang="en-US" sz="1400" b="1" i="0" u="none" strike="noStrike" dirty="0">
                        <a:solidFill>
                          <a:srgbClr val="000000"/>
                        </a:solidFill>
                        <a:effectLst/>
                        <a:latin typeface="Times New Roman" pitchFamily="18" charset="0"/>
                        <a:cs typeface="+mn-cs"/>
                      </a:endParaRPr>
                    </a:p>
                  </a:txBody>
                  <a:tcPr marL="5637" marR="5637" marT="5637" marB="0" anchor="ctr"/>
                </a:tc>
                <a:tc>
                  <a:txBody>
                    <a:bodyPr/>
                    <a:lstStyle/>
                    <a:p>
                      <a:pPr algn="just" fontAlgn="ctr"/>
                      <a:r>
                        <a:rPr lang="en-US" sz="1400" b="0" i="0" u="none" strike="noStrike" dirty="0" err="1" smtClean="0">
                          <a:solidFill>
                            <a:srgbClr val="000000"/>
                          </a:solidFill>
                          <a:effectLst/>
                          <a:latin typeface="Times New Roman" pitchFamily="18" charset="0"/>
                          <a:cs typeface="+mn-cs"/>
                        </a:rPr>
                        <a:t>Qiudan</a:t>
                      </a:r>
                      <a:r>
                        <a:rPr lang="en-US" sz="1400" b="0" i="0" u="none" strike="noStrike" baseline="0" dirty="0" smtClean="0">
                          <a:solidFill>
                            <a:srgbClr val="000000"/>
                          </a:solidFill>
                          <a:effectLst/>
                          <a:latin typeface="Times New Roman" pitchFamily="18" charset="0"/>
                          <a:cs typeface="+mn-cs"/>
                        </a:rPr>
                        <a:t> estates Co.</a:t>
                      </a:r>
                      <a:endParaRPr lang="en-US" sz="1400" b="0" i="0" u="none" strike="noStrike" dirty="0">
                        <a:solidFill>
                          <a:srgbClr val="000000"/>
                        </a:solidFill>
                        <a:effectLst/>
                        <a:latin typeface="Times New Roman" pitchFamily="18" charset="0"/>
                        <a:cs typeface="+mn-cs"/>
                      </a:endParaRPr>
                    </a:p>
                  </a:txBody>
                  <a:tcPr marL="5637" marR="5637" marT="5637" marB="0" anchor="ctr"/>
                </a:tc>
                <a:tc>
                  <a:txBody>
                    <a:bodyPr/>
                    <a:lstStyle/>
                    <a:p>
                      <a:pPr algn="l" fontAlgn="b"/>
                      <a:r>
                        <a:rPr lang="en-US" sz="1400" b="0" i="0" u="none" strike="noStrike" dirty="0" smtClean="0">
                          <a:effectLst/>
                          <a:latin typeface="Times New Roman" pitchFamily="18" charset="0"/>
                          <a:cs typeface="+mn-cs"/>
                        </a:rPr>
                        <a:t>Shenyang</a:t>
                      </a:r>
                      <a:r>
                        <a:rPr lang="en-US" sz="1400" b="0" i="0" u="none" strike="noStrike" baseline="0" dirty="0" smtClean="0">
                          <a:effectLst/>
                          <a:latin typeface="Times New Roman" pitchFamily="18" charset="0"/>
                          <a:cs typeface="+mn-cs"/>
                        </a:rPr>
                        <a:t> </a:t>
                      </a:r>
                      <a:r>
                        <a:rPr lang="en-US" sz="1400" b="0" i="0" u="none" strike="noStrike" baseline="0" dirty="0" err="1" smtClean="0">
                          <a:effectLst/>
                          <a:latin typeface="Times New Roman" pitchFamily="18" charset="0"/>
                          <a:cs typeface="+mn-cs"/>
                        </a:rPr>
                        <a:t>dalong</a:t>
                      </a:r>
                      <a:r>
                        <a:rPr lang="en-US" sz="1400" b="0" i="0" u="none" strike="noStrike" baseline="0" dirty="0" smtClean="0">
                          <a:effectLst/>
                          <a:latin typeface="Times New Roman" pitchFamily="18" charset="0"/>
                          <a:cs typeface="+mn-cs"/>
                        </a:rPr>
                        <a:t> residential Project</a:t>
                      </a:r>
                      <a:endParaRPr lang="en-US" sz="1400" b="1" i="0" u="none" strike="noStrike" dirty="0">
                        <a:effectLst/>
                        <a:latin typeface="Times New Roman" pitchFamily="18" charset="0"/>
                        <a:cs typeface="+mn-cs"/>
                      </a:endParaRPr>
                    </a:p>
                  </a:txBody>
                  <a:tcPr marL="6467" marR="6467" marT="6467" marB="0" anchor="ctr"/>
                </a:tc>
                <a:tc>
                  <a:txBody>
                    <a:bodyPr/>
                    <a:lstStyle/>
                    <a:p>
                      <a:pPr algn="l" fontAlgn="ctr"/>
                      <a:r>
                        <a:rPr lang="en-US" altLang="zh-CN" sz="1400" u="none" strike="noStrike" dirty="0" smtClean="0">
                          <a:effectLst/>
                          <a:latin typeface="Times New Roman" pitchFamily="18" charset="0"/>
                          <a:cs typeface="Times New Roman" pitchFamily="18" charset="0"/>
                        </a:rPr>
                        <a:t>Engineering,</a:t>
                      </a:r>
                    </a:p>
                    <a:p>
                      <a:pPr algn="l" fontAlgn="ctr"/>
                      <a:r>
                        <a:rPr lang="en-US" altLang="zh-CN" sz="1400" u="none" strike="noStrike" dirty="0" smtClean="0">
                          <a:effectLst/>
                          <a:latin typeface="Times New Roman" pitchFamily="18" charset="0"/>
                          <a:cs typeface="Times New Roman" pitchFamily="18" charset="0"/>
                        </a:rPr>
                        <a:t>Construction, Completion, Maintenance</a:t>
                      </a:r>
                      <a:endParaRPr lang="en-US" altLang="zh-CN" sz="1400" b="1" i="0" u="none" strike="noStrike" dirty="0" smtClean="0">
                        <a:solidFill>
                          <a:srgbClr val="000000"/>
                        </a:solidFill>
                        <a:effectLst/>
                        <a:latin typeface="Times New Roman" pitchFamily="18" charset="0"/>
                        <a:cs typeface="Times New Roman" pitchFamily="18" charset="0"/>
                      </a:endParaRPr>
                    </a:p>
                  </a:txBody>
                  <a:tcPr marL="6467" marR="6467" marT="6467" marB="0" anchor="ctr"/>
                </a:tc>
                <a:tc>
                  <a:txBody>
                    <a:bodyPr/>
                    <a:lstStyle/>
                    <a:p>
                      <a:pPr algn="ctr" fontAlgn="b"/>
                      <a:r>
                        <a:rPr lang="en-US" sz="1400" b="0" i="0" u="none" strike="noStrike" dirty="0" smtClean="0">
                          <a:effectLst/>
                          <a:latin typeface="Times New Roman" pitchFamily="18" charset="0"/>
                          <a:cs typeface="+mn-cs"/>
                        </a:rPr>
                        <a:t>105,648,500</a:t>
                      </a:r>
                      <a:endParaRPr lang="en-US" sz="1400" b="0" i="0" u="none" strike="noStrike" dirty="0">
                        <a:effectLst/>
                        <a:latin typeface="Times New Roman" pitchFamily="18" charset="0"/>
                        <a:cs typeface="+mn-cs"/>
                      </a:endParaRPr>
                    </a:p>
                  </a:txBody>
                  <a:tcPr marL="6467" marR="6467" marT="6467" marB="0" anchor="ctr"/>
                </a:tc>
                <a:extLst>
                  <a:ext uri="{0D108BD9-81ED-4DB2-BD59-A6C34878D82A}">
                    <a16:rowId xmlns:a16="http://schemas.microsoft.com/office/drawing/2014/main" xmlns="" val="10003"/>
                  </a:ext>
                </a:extLst>
              </a:tr>
              <a:tr h="1200698">
                <a:tc>
                  <a:txBody>
                    <a:bodyPr/>
                    <a:lstStyle/>
                    <a:p>
                      <a:pPr algn="ctr" fontAlgn="ctr"/>
                      <a:r>
                        <a:rPr lang="en-US" sz="1400" u="none" strike="noStrike" dirty="0">
                          <a:effectLst/>
                          <a:latin typeface="Times New Roman" pitchFamily="18" charset="0"/>
                          <a:cs typeface="+mn-cs"/>
                        </a:rPr>
                        <a:t>4</a:t>
                      </a:r>
                      <a:endParaRPr lang="en-US" sz="1400" b="1" i="0" u="none" strike="noStrike" dirty="0">
                        <a:solidFill>
                          <a:srgbClr val="000000"/>
                        </a:solidFill>
                        <a:effectLst/>
                        <a:latin typeface="Times New Roman" pitchFamily="18" charset="0"/>
                        <a:cs typeface="+mn-cs"/>
                      </a:endParaRPr>
                    </a:p>
                  </a:txBody>
                  <a:tcPr marL="5637" marR="5637" marT="5637" marB="0" anchor="ctr"/>
                </a:tc>
                <a:tc>
                  <a:txBody>
                    <a:bodyPr/>
                    <a:lstStyle/>
                    <a:p>
                      <a:pPr algn="just" fontAlgn="ctr"/>
                      <a:r>
                        <a:rPr lang="en-US" sz="1400" b="0" i="0" u="none" strike="noStrike" dirty="0" err="1" smtClean="0">
                          <a:solidFill>
                            <a:srgbClr val="000000"/>
                          </a:solidFill>
                          <a:effectLst/>
                          <a:latin typeface="Times New Roman" pitchFamily="18" charset="0"/>
                          <a:cs typeface="+mn-cs"/>
                        </a:rPr>
                        <a:t>Hengda</a:t>
                      </a:r>
                      <a:r>
                        <a:rPr lang="en-US" sz="1400" b="0" i="0" u="none" strike="noStrike" dirty="0" smtClean="0">
                          <a:solidFill>
                            <a:srgbClr val="000000"/>
                          </a:solidFill>
                          <a:effectLst/>
                          <a:latin typeface="Times New Roman" pitchFamily="18" charset="0"/>
                          <a:cs typeface="+mn-cs"/>
                        </a:rPr>
                        <a:t> group</a:t>
                      </a:r>
                      <a:endParaRPr lang="en-US" sz="1400" b="0" i="0" u="none" strike="noStrike" dirty="0">
                        <a:solidFill>
                          <a:srgbClr val="000000"/>
                        </a:solidFill>
                        <a:effectLst/>
                        <a:latin typeface="Times New Roman" pitchFamily="18" charset="0"/>
                        <a:cs typeface="+mn-cs"/>
                      </a:endParaRPr>
                    </a:p>
                  </a:txBody>
                  <a:tcPr marL="5637" marR="5637" marT="5637" marB="0" anchor="ctr"/>
                </a:tc>
                <a:tc>
                  <a:txBody>
                    <a:bodyPr/>
                    <a:lstStyle/>
                    <a:p>
                      <a:pPr algn="l" fontAlgn="ctr"/>
                      <a:r>
                        <a:rPr kumimoji="0" lang="fr-FR" sz="1400" b="0" i="0" u="none" strike="noStrike" kern="1200" cap="none" spc="0" normalizeH="0" baseline="0" noProof="0" dirty="0" smtClean="0">
                          <a:ln>
                            <a:noFill/>
                          </a:ln>
                          <a:solidFill>
                            <a:prstClr val="black"/>
                          </a:solidFill>
                          <a:effectLst/>
                          <a:uLnTx/>
                          <a:uFillTx/>
                          <a:latin typeface="Times New Roman" pitchFamily="18" charset="0"/>
                          <a:ea typeface="+mn-ea"/>
                          <a:cs typeface="+mn-cs"/>
                        </a:rPr>
                        <a:t>Nanjing muyun residential project</a:t>
                      </a:r>
                      <a:endParaRPr lang="en-US" sz="1400" b="1" i="0" u="none" strike="noStrike" dirty="0">
                        <a:solidFill>
                          <a:srgbClr val="000000"/>
                        </a:solidFill>
                        <a:effectLst/>
                        <a:latin typeface="Times New Roman" pitchFamily="18" charset="0"/>
                        <a:cs typeface="+mn-cs"/>
                      </a:endParaRPr>
                    </a:p>
                  </a:txBody>
                  <a:tcPr marL="5637" marR="5637" marT="5637" marB="0" anchor="ctr"/>
                </a:tc>
                <a:tc>
                  <a:txBody>
                    <a:bodyPr/>
                    <a:lstStyle/>
                    <a:p>
                      <a:pPr algn="l" fontAlgn="ctr"/>
                      <a:r>
                        <a:rPr lang="en-US" altLang="zh-CN" sz="1400" u="none" strike="noStrike" dirty="0" smtClean="0">
                          <a:effectLst/>
                          <a:latin typeface="Times New Roman" pitchFamily="18" charset="0"/>
                          <a:cs typeface="Times New Roman" pitchFamily="18" charset="0"/>
                        </a:rPr>
                        <a:t>Engineering,</a:t>
                      </a:r>
                    </a:p>
                    <a:p>
                      <a:pPr algn="l" fontAlgn="ctr"/>
                      <a:r>
                        <a:rPr lang="en-US" altLang="zh-CN" sz="1400" u="none" strike="noStrike" dirty="0" smtClean="0">
                          <a:effectLst/>
                          <a:latin typeface="Times New Roman" pitchFamily="18" charset="0"/>
                          <a:cs typeface="Times New Roman" pitchFamily="18" charset="0"/>
                        </a:rPr>
                        <a:t>Construction, Completion, Maintenance</a:t>
                      </a:r>
                      <a:endParaRPr lang="en-US" altLang="zh-CN" sz="1400" b="1" i="0" u="none" strike="noStrike" dirty="0" smtClean="0">
                        <a:solidFill>
                          <a:srgbClr val="000000"/>
                        </a:solidFill>
                        <a:effectLst/>
                        <a:latin typeface="Times New Roman" pitchFamily="18" charset="0"/>
                        <a:cs typeface="Times New Roman" pitchFamily="18" charset="0"/>
                      </a:endParaRPr>
                    </a:p>
                  </a:txBody>
                  <a:tcPr marL="6467" marR="6467" marT="6467" marB="0" anchor="ctr"/>
                </a:tc>
                <a:tc>
                  <a:txBody>
                    <a:bodyPr/>
                    <a:lstStyle/>
                    <a:p>
                      <a:pPr algn="ctr" fontAlgn="b"/>
                      <a:r>
                        <a:rPr lang="en-US" sz="1400" b="0" i="0" u="none" strike="noStrike" dirty="0" smtClean="0">
                          <a:effectLst/>
                          <a:latin typeface="Times New Roman" pitchFamily="18" charset="0"/>
                          <a:cs typeface="+mn-cs"/>
                        </a:rPr>
                        <a:t>102,500,000</a:t>
                      </a:r>
                      <a:endParaRPr lang="en-US" sz="1400" b="0" i="0" u="none" strike="noStrike" dirty="0">
                        <a:effectLst/>
                        <a:latin typeface="Times New Roman" pitchFamily="18" charset="0"/>
                        <a:cs typeface="+mn-cs"/>
                      </a:endParaRPr>
                    </a:p>
                  </a:txBody>
                  <a:tcPr marL="6467" marR="6467" marT="6467" marB="0" anchor="ctr"/>
                </a:tc>
                <a:extLst>
                  <a:ext uri="{0D108BD9-81ED-4DB2-BD59-A6C34878D82A}">
                    <a16:rowId xmlns:a16="http://schemas.microsoft.com/office/drawing/2014/main" xmlns="" val="10004"/>
                  </a:ext>
                </a:extLst>
              </a:tr>
            </a:tbl>
          </a:graphicData>
        </a:graphic>
      </p:graphicFrame>
      <p:pic>
        <p:nvPicPr>
          <p:cNvPr id="2" name="图片 1"/>
          <p:cNvPicPr>
            <a:picLocks noChangeAspect="1"/>
          </p:cNvPicPr>
          <p:nvPr/>
        </p:nvPicPr>
        <p:blipFill>
          <a:blip r:embed="rId2"/>
          <a:stretch>
            <a:fillRect/>
          </a:stretch>
        </p:blipFill>
        <p:spPr>
          <a:xfrm>
            <a:off x="5562600" y="1600200"/>
            <a:ext cx="3249242" cy="4730497"/>
          </a:xfrm>
          <a:prstGeom prst="rect">
            <a:avLst/>
          </a:prstGeom>
        </p:spPr>
      </p:pic>
    </p:spTree>
    <p:extLst>
      <p:ext uri="{BB962C8B-B14F-4D97-AF65-F5344CB8AC3E}">
        <p14:creationId xmlns:p14="http://schemas.microsoft.com/office/powerpoint/2010/main" val="12155839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5943600" y="152400"/>
            <a:ext cx="2895599" cy="28263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
        <p:nvSpPr>
          <p:cNvPr id="3" name="Rectangle 2"/>
          <p:cNvSpPr/>
          <p:nvPr/>
        </p:nvSpPr>
        <p:spPr>
          <a:xfrm>
            <a:off x="685800" y="435036"/>
            <a:ext cx="7620000" cy="369332"/>
          </a:xfrm>
          <a:prstGeom prst="rect">
            <a:avLst/>
          </a:prstGeom>
        </p:spPr>
        <p:txBody>
          <a:bodyPr wrap="square">
            <a:spAutoFit/>
          </a:bodyPr>
          <a:lstStyle/>
          <a:p>
            <a:pPr lvl="0" algn="ctr"/>
            <a:r>
              <a:rPr lang="en-US" b="1" dirty="0">
                <a:solidFill>
                  <a:prstClr val="white"/>
                </a:solidFill>
                <a:latin typeface="Times New Roman"/>
                <a:ea typeface="Times New Roman"/>
              </a:rPr>
              <a:t>Some projects already executed in China</a:t>
            </a:r>
            <a:endParaRPr lang="en-US" dirty="0">
              <a:solidFill>
                <a:prstClr val="white"/>
              </a:solidFill>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740235873"/>
              </p:ext>
            </p:extLst>
          </p:nvPr>
        </p:nvGraphicFramePr>
        <p:xfrm>
          <a:off x="228599" y="840042"/>
          <a:ext cx="8679208" cy="2943871"/>
        </p:xfrm>
        <a:graphic>
          <a:graphicData uri="http://schemas.openxmlformats.org/drawingml/2006/table">
            <a:tbl>
              <a:tblPr>
                <a:tableStyleId>{0505E3EF-67EA-436B-97B2-0124C06EBD24}</a:tableStyleId>
              </a:tblPr>
              <a:tblGrid>
                <a:gridCol w="448925">
                  <a:extLst>
                    <a:ext uri="{9D8B030D-6E8A-4147-A177-3AD203B41FA5}">
                      <a16:colId xmlns:a16="http://schemas.microsoft.com/office/drawing/2014/main" xmlns="" val="20000"/>
                    </a:ext>
                  </a:extLst>
                </a:gridCol>
                <a:gridCol w="1870519">
                  <a:extLst>
                    <a:ext uri="{9D8B030D-6E8A-4147-A177-3AD203B41FA5}">
                      <a16:colId xmlns:a16="http://schemas.microsoft.com/office/drawing/2014/main" xmlns="" val="20001"/>
                    </a:ext>
                  </a:extLst>
                </a:gridCol>
                <a:gridCol w="2693547">
                  <a:extLst>
                    <a:ext uri="{9D8B030D-6E8A-4147-A177-3AD203B41FA5}">
                      <a16:colId xmlns:a16="http://schemas.microsoft.com/office/drawing/2014/main" xmlns="" val="20002"/>
                    </a:ext>
                  </a:extLst>
                </a:gridCol>
                <a:gridCol w="1159210">
                  <a:extLst>
                    <a:ext uri="{9D8B030D-6E8A-4147-A177-3AD203B41FA5}">
                      <a16:colId xmlns:a16="http://schemas.microsoft.com/office/drawing/2014/main" xmlns="" val="20003"/>
                    </a:ext>
                  </a:extLst>
                </a:gridCol>
                <a:gridCol w="1508514">
                  <a:extLst>
                    <a:ext uri="{9D8B030D-6E8A-4147-A177-3AD203B41FA5}">
                      <a16:colId xmlns:a16="http://schemas.microsoft.com/office/drawing/2014/main" xmlns="" val="20004"/>
                    </a:ext>
                  </a:extLst>
                </a:gridCol>
                <a:gridCol w="998493">
                  <a:extLst>
                    <a:ext uri="{9D8B030D-6E8A-4147-A177-3AD203B41FA5}">
                      <a16:colId xmlns:a16="http://schemas.microsoft.com/office/drawing/2014/main" xmlns="" val="20005"/>
                    </a:ext>
                  </a:extLst>
                </a:gridCol>
              </a:tblGrid>
              <a:tr h="469296">
                <a:tc>
                  <a:txBody>
                    <a:bodyPr/>
                    <a:lstStyle/>
                    <a:p>
                      <a:pPr algn="ctr" fontAlgn="ctr"/>
                      <a:r>
                        <a:rPr lang="en-US" sz="1200" b="1" u="none" strike="noStrike" dirty="0" smtClean="0">
                          <a:effectLst/>
                          <a:latin typeface="Times New Roman" pitchFamily="18" charset="0"/>
                          <a:cs typeface="Times New Roman" pitchFamily="18" charset="0"/>
                        </a:rPr>
                        <a:t>No</a:t>
                      </a:r>
                      <a:endParaRPr lang="en-US" sz="1200" b="1" i="0" u="none" strike="noStrike" dirty="0">
                        <a:effectLst/>
                        <a:latin typeface="Times New Roman" pitchFamily="18" charset="0"/>
                        <a:cs typeface="Times New Roman" pitchFamily="18" charset="0"/>
                      </a:endParaRPr>
                    </a:p>
                  </a:txBody>
                  <a:tcPr marL="6467" marR="6467" marT="6467" marB="0"/>
                </a:tc>
                <a:tc>
                  <a:txBody>
                    <a:bodyPr/>
                    <a:lstStyle/>
                    <a:p>
                      <a:pPr algn="ctr" rtl="0" fontAlgn="ctr"/>
                      <a:r>
                        <a:rPr lang="en-US" sz="1200" b="1" i="0" u="none" strike="noStrike" dirty="0" smtClean="0">
                          <a:effectLst/>
                          <a:latin typeface="Times New Roman" pitchFamily="18" charset="0"/>
                          <a:cs typeface="Times New Roman" pitchFamily="18" charset="0"/>
                        </a:rPr>
                        <a:t>Client</a:t>
                      </a:r>
                      <a:endParaRPr lang="en-US" sz="1200" b="1" i="0" u="none" strike="noStrike" dirty="0">
                        <a:effectLst/>
                        <a:latin typeface="Times New Roman" pitchFamily="18" charset="0"/>
                        <a:cs typeface="Times New Roman" pitchFamily="18" charset="0"/>
                      </a:endParaRPr>
                    </a:p>
                  </a:txBody>
                  <a:tcPr marL="9525" marR="9525" marT="9525" marB="0"/>
                </a:tc>
                <a:tc>
                  <a:txBody>
                    <a:bodyPr/>
                    <a:lstStyle/>
                    <a:p>
                      <a:pPr algn="ctr" rtl="0" fontAlgn="ctr"/>
                      <a:r>
                        <a:rPr lang="en-US" sz="1200" b="1" u="none" strike="noStrike" dirty="0">
                          <a:effectLst/>
                          <a:latin typeface="Times New Roman" pitchFamily="18" charset="0"/>
                          <a:cs typeface="Times New Roman" pitchFamily="18" charset="0"/>
                        </a:rPr>
                        <a:t>Project Name</a:t>
                      </a:r>
                      <a:endParaRPr lang="en-US" sz="1200" b="1" i="0" u="none" strike="noStrike" dirty="0">
                        <a:effectLst/>
                        <a:latin typeface="Times New Roman" pitchFamily="18" charset="0"/>
                        <a:cs typeface="Times New Roman" pitchFamily="18" charset="0"/>
                      </a:endParaRPr>
                    </a:p>
                  </a:txBody>
                  <a:tcPr marL="9525" marR="9525" marT="9525" marB="0"/>
                </a:tc>
                <a:tc>
                  <a:txBody>
                    <a:bodyPr/>
                    <a:lstStyle/>
                    <a:p>
                      <a:pPr algn="ctr" rtl="0" fontAlgn="ctr"/>
                      <a:r>
                        <a:rPr lang="en-US" sz="1200" b="1" u="none" strike="noStrike" dirty="0">
                          <a:effectLst/>
                          <a:latin typeface="Times New Roman" pitchFamily="18" charset="0"/>
                          <a:cs typeface="Times New Roman" pitchFamily="18" charset="0"/>
                        </a:rPr>
                        <a:t>Description</a:t>
                      </a:r>
                      <a:endParaRPr lang="en-US" sz="1200" b="1" i="0" u="none" strike="noStrike" dirty="0">
                        <a:effectLst/>
                        <a:latin typeface="Times New Roman" pitchFamily="18" charset="0"/>
                        <a:cs typeface="Times New Roman" pitchFamily="18" charset="0"/>
                      </a:endParaRPr>
                    </a:p>
                  </a:txBody>
                  <a:tcPr marL="9525" marR="9525" marT="9525" marB="0"/>
                </a:tc>
                <a:tc>
                  <a:txBody>
                    <a:bodyPr/>
                    <a:lstStyle/>
                    <a:p>
                      <a:pPr algn="ctr" rtl="0" fontAlgn="ctr"/>
                      <a:r>
                        <a:rPr lang="en-US" sz="1200" b="1" u="none" strike="noStrike" dirty="0" smtClean="0">
                          <a:effectLst/>
                          <a:latin typeface="Times New Roman" pitchFamily="18" charset="0"/>
                          <a:cs typeface="Times New Roman" pitchFamily="18" charset="0"/>
                        </a:rPr>
                        <a:t>Duration</a:t>
                      </a:r>
                      <a:endParaRPr lang="en-US" sz="1200" b="1" i="0" u="none" strike="noStrike" dirty="0">
                        <a:effectLst/>
                        <a:latin typeface="Times New Roman" pitchFamily="18" charset="0"/>
                        <a:cs typeface="Times New Roman" pitchFamily="18" charset="0"/>
                      </a:endParaRPr>
                    </a:p>
                  </a:txBody>
                  <a:tcPr marL="9525" marR="9525" marT="9525" marB="0"/>
                </a:tc>
                <a:tc>
                  <a:txBody>
                    <a:bodyPr/>
                    <a:lstStyle/>
                    <a:p>
                      <a:pPr algn="ctr" rtl="0" fontAlgn="ctr"/>
                      <a:r>
                        <a:rPr lang="en-US" sz="1200" b="1" u="none" strike="noStrike" dirty="0" smtClean="0">
                          <a:effectLst/>
                          <a:latin typeface="Times New Roman" pitchFamily="18" charset="0"/>
                          <a:cs typeface="Times New Roman" pitchFamily="18" charset="0"/>
                        </a:rPr>
                        <a:t>Project Value USD</a:t>
                      </a:r>
                      <a:endParaRPr lang="en-US" sz="1200" b="1" i="0" u="none" strike="noStrike" dirty="0">
                        <a:effectLst/>
                        <a:latin typeface="Times New Roman" pitchFamily="18" charset="0"/>
                        <a:cs typeface="Times New Roman" pitchFamily="18" charset="0"/>
                      </a:endParaRPr>
                    </a:p>
                  </a:txBody>
                  <a:tcPr marL="9525" marR="9525" marT="9525" marB="0"/>
                </a:tc>
                <a:extLst>
                  <a:ext uri="{0D108BD9-81ED-4DB2-BD59-A6C34878D82A}">
                    <a16:rowId xmlns:a16="http://schemas.microsoft.com/office/drawing/2014/main" xmlns="" val="10000"/>
                  </a:ext>
                </a:extLst>
              </a:tr>
              <a:tr h="443262">
                <a:tc>
                  <a:txBody>
                    <a:bodyPr/>
                    <a:lstStyle/>
                    <a:p>
                      <a:pPr algn="ctr" fontAlgn="ctr"/>
                      <a:r>
                        <a:rPr lang="en-US" sz="1200" u="none" strike="noStrike" dirty="0" smtClean="0">
                          <a:effectLst/>
                          <a:latin typeface="Times New Roman" pitchFamily="18" charset="0"/>
                          <a:cs typeface="Times New Roman" pitchFamily="18" charset="0"/>
                        </a:rPr>
                        <a:t>1</a:t>
                      </a:r>
                      <a:endParaRPr lang="en-US" sz="1200" b="1" i="0" u="none" strike="noStrike" dirty="0">
                        <a:effectLst/>
                        <a:latin typeface="Times New Roman" pitchFamily="18" charset="0"/>
                        <a:cs typeface="Times New Roman" pitchFamily="18" charset="0"/>
                      </a:endParaRPr>
                    </a:p>
                  </a:txBody>
                  <a:tcPr marL="6467" marR="6467" marT="6467" marB="0"/>
                </a:tc>
                <a:tc>
                  <a:txBody>
                    <a:bodyPr/>
                    <a:lstStyle/>
                    <a:p>
                      <a:pPr algn="l" rtl="0" fontAlgn="auto"/>
                      <a:r>
                        <a:rPr lang="en-US" sz="1200" b="0" i="0" u="none" strike="noStrike" dirty="0" smtClean="0">
                          <a:effectLst/>
                          <a:latin typeface="Times New Roman" pitchFamily="18" charset="0"/>
                          <a:cs typeface="Times New Roman" pitchFamily="18" charset="0"/>
                        </a:rPr>
                        <a:t>Qingdao</a:t>
                      </a:r>
                      <a:r>
                        <a:rPr lang="en-US" sz="1200" b="0" i="0" u="none" strike="noStrike" baseline="0" dirty="0" smtClean="0">
                          <a:effectLst/>
                          <a:latin typeface="Times New Roman" pitchFamily="18" charset="0"/>
                          <a:cs typeface="Times New Roman" pitchFamily="18" charset="0"/>
                        </a:rPr>
                        <a:t> municipality authority</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algn="l" rtl="0" fontAlgn="auto"/>
                      <a:r>
                        <a:rPr lang="en-US" altLang="zh-CN" sz="1200" b="0" i="0" u="none" strike="noStrike" dirty="0" smtClean="0">
                          <a:effectLst/>
                          <a:latin typeface="Times New Roman" pitchFamily="18" charset="0"/>
                          <a:cs typeface="Times New Roman" pitchFamily="18" charset="0"/>
                        </a:rPr>
                        <a:t>Azure silicon valley</a:t>
                      </a:r>
                      <a:r>
                        <a:rPr lang="en-US" altLang="zh-CN" sz="1200" b="0" i="0" u="none" strike="noStrike" baseline="0" dirty="0" smtClean="0">
                          <a:effectLst/>
                          <a:latin typeface="Times New Roman" pitchFamily="18" charset="0"/>
                          <a:cs typeface="Times New Roman" pitchFamily="18" charset="0"/>
                        </a:rPr>
                        <a:t> industry area in Qingdao city</a:t>
                      </a:r>
                      <a:endParaRPr lang="en-US" altLang="zh-CN" sz="1200" b="0" i="0" u="none" strike="noStrike" dirty="0">
                        <a:effectLst/>
                        <a:latin typeface="Times New Roman" pitchFamily="18" charset="0"/>
                        <a:cs typeface="Times New Roman" pitchFamily="18" charset="0"/>
                      </a:endParaRPr>
                    </a:p>
                  </a:txBody>
                  <a:tcPr marL="9525" marR="9525" marT="9525" marB="0"/>
                </a:tc>
                <a:tc>
                  <a:txBody>
                    <a:bodyPr/>
                    <a:lstStyle/>
                    <a:p>
                      <a:pPr algn="ctr" rtl="0" fontAlgn="auto"/>
                      <a:r>
                        <a:rPr lang="en-US" sz="1200" u="none" strike="noStrike" dirty="0" smtClean="0">
                          <a:effectLst/>
                          <a:latin typeface="Times New Roman" pitchFamily="18" charset="0"/>
                          <a:cs typeface="Times New Roman" pitchFamily="18" charset="0"/>
                        </a:rPr>
                        <a:t>EPC</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r>
                        <a:rPr lang="en-US" sz="1200" i="0" dirty="0" smtClean="0">
                          <a:latin typeface="Times New Roman" pitchFamily="18" charset="0"/>
                          <a:cs typeface="Times New Roman" pitchFamily="18" charset="0"/>
                        </a:rPr>
                        <a:t>2012-2015</a:t>
                      </a:r>
                      <a:endParaRPr lang="en-US" sz="1200" i="0" dirty="0">
                        <a:latin typeface="Times New Roman" pitchFamily="18" charset="0"/>
                        <a:cs typeface="Times New Roman" pitchFamily="18" charset="0"/>
                      </a:endParaRPr>
                    </a:p>
                  </a:txBody>
                  <a:tcPr marL="9525" marR="9525" marT="9525" marB="0"/>
                </a:tc>
                <a:tc>
                  <a:txBody>
                    <a:bodyPr/>
                    <a:lstStyle/>
                    <a:p>
                      <a:pPr algn="ctr" rtl="0" fontAlgn="auto"/>
                      <a:r>
                        <a:rPr lang="en-US" sz="1200" u="none" strike="noStrike" dirty="0" smtClean="0">
                          <a:effectLst/>
                          <a:latin typeface="Times New Roman" pitchFamily="18" charset="0"/>
                          <a:cs typeface="Times New Roman" pitchFamily="18" charset="0"/>
                        </a:rPr>
                        <a:t>606,000,000</a:t>
                      </a:r>
                      <a:endParaRPr lang="en-US" sz="1200" b="1" i="0" u="none" strike="noStrike" dirty="0">
                        <a:effectLst/>
                        <a:latin typeface="Times New Roman" pitchFamily="18" charset="0"/>
                        <a:cs typeface="Times New Roman" pitchFamily="18" charset="0"/>
                      </a:endParaRPr>
                    </a:p>
                  </a:txBody>
                  <a:tcPr marL="9525" marR="9525" marT="9525" marB="0"/>
                </a:tc>
                <a:extLst>
                  <a:ext uri="{0D108BD9-81ED-4DB2-BD59-A6C34878D82A}">
                    <a16:rowId xmlns:a16="http://schemas.microsoft.com/office/drawing/2014/main" xmlns="" val="10001"/>
                  </a:ext>
                </a:extLst>
              </a:tr>
              <a:tr h="457200">
                <a:tc>
                  <a:txBody>
                    <a:bodyPr/>
                    <a:lstStyle/>
                    <a:p>
                      <a:pPr algn="ctr" fontAlgn="ctr"/>
                      <a:r>
                        <a:rPr lang="en-US" sz="1200" u="none" strike="noStrike" dirty="0" smtClean="0">
                          <a:effectLst/>
                          <a:latin typeface="Times New Roman" pitchFamily="18" charset="0"/>
                          <a:cs typeface="Times New Roman" pitchFamily="18" charset="0"/>
                        </a:rPr>
                        <a:t>2</a:t>
                      </a:r>
                      <a:endParaRPr lang="en-US" sz="1200" b="1" i="0" u="none" strike="noStrike" dirty="0">
                        <a:effectLst/>
                        <a:latin typeface="Times New Roman" pitchFamily="18" charset="0"/>
                        <a:cs typeface="Times New Roman" pitchFamily="18" charset="0"/>
                      </a:endParaRPr>
                    </a:p>
                  </a:txBody>
                  <a:tcPr marL="6467" marR="6467" marT="6467" marB="0"/>
                </a:tc>
                <a:tc>
                  <a:txBody>
                    <a:bodyPr/>
                    <a:lstStyle/>
                    <a:p>
                      <a:pPr algn="l" rtl="0" fontAlgn="auto"/>
                      <a:r>
                        <a:rPr lang="en-US" sz="1200" b="0" i="0" u="none" strike="noStrike" dirty="0" smtClean="0">
                          <a:effectLst/>
                          <a:latin typeface="Times New Roman" pitchFamily="18" charset="0"/>
                          <a:cs typeface="Times New Roman" pitchFamily="18" charset="0"/>
                        </a:rPr>
                        <a:t>Nanjing</a:t>
                      </a:r>
                      <a:r>
                        <a:rPr lang="en-US" sz="1200" b="0" i="0" u="none" strike="noStrike" baseline="0" dirty="0" smtClean="0">
                          <a:effectLst/>
                          <a:latin typeface="Times New Roman" pitchFamily="18" charset="0"/>
                          <a:cs typeface="Times New Roman" pitchFamily="18" charset="0"/>
                        </a:rPr>
                        <a:t> </a:t>
                      </a:r>
                      <a:r>
                        <a:rPr lang="en-US" sz="1200" b="0" i="0" u="none" strike="noStrike" baseline="0" dirty="0" err="1" smtClean="0">
                          <a:effectLst/>
                          <a:latin typeface="Times New Roman" pitchFamily="18" charset="0"/>
                          <a:cs typeface="Times New Roman" pitchFamily="18" charset="0"/>
                        </a:rPr>
                        <a:t>zijin</a:t>
                      </a:r>
                      <a:r>
                        <a:rPr lang="en-US" sz="1200" b="0" i="0" u="none" strike="noStrike" baseline="0" dirty="0" smtClean="0">
                          <a:effectLst/>
                          <a:latin typeface="Times New Roman" pitchFamily="18" charset="0"/>
                          <a:cs typeface="Times New Roman" pitchFamily="18" charset="0"/>
                        </a:rPr>
                        <a:t> community authority</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algn="l" rtl="0" fontAlgn="auto"/>
                      <a:r>
                        <a:rPr lang="en-US" sz="1200" b="0" i="0" u="none" strike="noStrike" dirty="0" smtClean="0">
                          <a:effectLst/>
                          <a:latin typeface="Times New Roman" pitchFamily="18" charset="0"/>
                          <a:cs typeface="Times New Roman" pitchFamily="18" charset="0"/>
                        </a:rPr>
                        <a:t>Nanjing</a:t>
                      </a:r>
                      <a:r>
                        <a:rPr lang="en-US" sz="1200" b="0" i="0" u="none" strike="noStrike" baseline="0" dirty="0" smtClean="0">
                          <a:effectLst/>
                          <a:latin typeface="Times New Roman" pitchFamily="18" charset="0"/>
                          <a:cs typeface="Times New Roman" pitchFamily="18" charset="0"/>
                        </a:rPr>
                        <a:t> </a:t>
                      </a:r>
                      <a:r>
                        <a:rPr lang="en-US" sz="1200" b="0" i="0" u="none" strike="noStrike" baseline="0" dirty="0" err="1" smtClean="0">
                          <a:effectLst/>
                          <a:latin typeface="Times New Roman" pitchFamily="18" charset="0"/>
                          <a:cs typeface="Times New Roman" pitchFamily="18" charset="0"/>
                        </a:rPr>
                        <a:t>zijin</a:t>
                      </a:r>
                      <a:r>
                        <a:rPr lang="en-US" sz="1200" b="0" i="0" u="none" strike="noStrike" baseline="0" dirty="0" smtClean="0">
                          <a:effectLst/>
                          <a:latin typeface="Times New Roman" pitchFamily="18" charset="0"/>
                          <a:cs typeface="Times New Roman" pitchFamily="18" charset="0"/>
                        </a:rPr>
                        <a:t> science and technology venture special community BT project</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algn="ctr" rtl="0" fontAlgn="auto"/>
                      <a:r>
                        <a:rPr lang="en-US" sz="1200" u="none" strike="noStrike" dirty="0" smtClean="0">
                          <a:effectLst/>
                          <a:latin typeface="Times New Roman" pitchFamily="18" charset="0"/>
                          <a:cs typeface="Times New Roman" pitchFamily="18" charset="0"/>
                        </a:rPr>
                        <a:t>EPC</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r>
                        <a:rPr lang="en-US" sz="1200" dirty="0" smtClean="0">
                          <a:latin typeface="Times New Roman" pitchFamily="18" charset="0"/>
                          <a:cs typeface="Times New Roman" pitchFamily="18" charset="0"/>
                        </a:rPr>
                        <a:t>2011-2015</a:t>
                      </a:r>
                      <a:endParaRPr lang="en-US" sz="1200" i="0" dirty="0">
                        <a:latin typeface="Times New Roman" pitchFamily="18" charset="0"/>
                        <a:cs typeface="Times New Roman" pitchFamily="18" charset="0"/>
                      </a:endParaRPr>
                    </a:p>
                  </a:txBody>
                  <a:tcPr marL="9525" marR="9525" marT="9525" marB="0"/>
                </a:tc>
                <a:tc>
                  <a:txBody>
                    <a:bodyPr/>
                    <a:lstStyle/>
                    <a:p>
                      <a:pPr algn="ctr" rtl="0" fontAlgn="auto"/>
                      <a:r>
                        <a:rPr lang="en-US" sz="1200" u="none" strike="noStrike" dirty="0" smtClean="0">
                          <a:effectLst/>
                          <a:latin typeface="Times New Roman" pitchFamily="18" charset="0"/>
                          <a:cs typeface="Times New Roman" pitchFamily="18" charset="0"/>
                        </a:rPr>
                        <a:t>832,154,000</a:t>
                      </a:r>
                      <a:endParaRPr lang="en-US" sz="1200" b="1" i="0" u="none" strike="noStrike" dirty="0">
                        <a:effectLst/>
                        <a:latin typeface="Times New Roman" pitchFamily="18" charset="0"/>
                        <a:cs typeface="Times New Roman" pitchFamily="18" charset="0"/>
                      </a:endParaRPr>
                    </a:p>
                  </a:txBody>
                  <a:tcPr marL="9525" marR="9525" marT="9525" marB="0"/>
                </a:tc>
                <a:extLst>
                  <a:ext uri="{0D108BD9-81ED-4DB2-BD59-A6C34878D82A}">
                    <a16:rowId xmlns:a16="http://schemas.microsoft.com/office/drawing/2014/main" xmlns="" val="10002"/>
                  </a:ext>
                </a:extLst>
              </a:tr>
              <a:tr h="533400">
                <a:tc>
                  <a:txBody>
                    <a:bodyPr/>
                    <a:lstStyle/>
                    <a:p>
                      <a:pPr algn="ctr" fontAlgn="ctr"/>
                      <a:r>
                        <a:rPr lang="en-US" sz="1200" u="none" strike="noStrike" dirty="0" smtClean="0">
                          <a:effectLst/>
                          <a:latin typeface="Times New Roman" pitchFamily="18" charset="0"/>
                          <a:cs typeface="Times New Roman" pitchFamily="18" charset="0"/>
                        </a:rPr>
                        <a:t>3</a:t>
                      </a:r>
                      <a:endParaRPr lang="en-US" sz="1200" b="1" i="0" u="none" strike="noStrike" dirty="0">
                        <a:effectLst/>
                        <a:latin typeface="Times New Roman" pitchFamily="18" charset="0"/>
                        <a:cs typeface="Times New Roman" pitchFamily="18" charset="0"/>
                      </a:endParaRPr>
                    </a:p>
                  </a:txBody>
                  <a:tcPr marL="6467" marR="6467" marT="6467" marB="0"/>
                </a:tc>
                <a:tc>
                  <a:txBody>
                    <a:bodyPr/>
                    <a:lstStyle/>
                    <a:p>
                      <a:pPr algn="l" rtl="0" fontAlgn="auto"/>
                      <a:r>
                        <a:rPr lang="en-US" altLang="zh-CN" sz="1200" b="0" i="0" u="none" strike="noStrike" dirty="0" smtClean="0">
                          <a:effectLst/>
                          <a:latin typeface="Times New Roman" pitchFamily="18" charset="0"/>
                          <a:cs typeface="Times New Roman" pitchFamily="18" charset="0"/>
                        </a:rPr>
                        <a:t>Chengdu development</a:t>
                      </a:r>
                      <a:r>
                        <a:rPr lang="en-US" altLang="zh-CN" sz="1200" b="0" i="0" u="none" strike="noStrike" baseline="0" dirty="0" smtClean="0">
                          <a:effectLst/>
                          <a:latin typeface="Times New Roman" pitchFamily="18" charset="0"/>
                          <a:cs typeface="Times New Roman" pitchFamily="18" charset="0"/>
                        </a:rPr>
                        <a:t> investment group</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algn="l" rtl="0" fontAlgn="auto"/>
                      <a:r>
                        <a:rPr lang="en-US" sz="1200" u="none" strike="noStrike" dirty="0" smtClean="0">
                          <a:effectLst/>
                          <a:latin typeface="Times New Roman" pitchFamily="18" charset="0"/>
                          <a:cs typeface="Times New Roman" pitchFamily="18" charset="0"/>
                        </a:rPr>
                        <a:t>Chengdu development building in </a:t>
                      </a:r>
                      <a:r>
                        <a:rPr lang="en-US" sz="1200" u="none" strike="noStrike" dirty="0" err="1" smtClean="0">
                          <a:effectLst/>
                          <a:latin typeface="Times New Roman" pitchFamily="18" charset="0"/>
                          <a:cs typeface="Times New Roman" pitchFamily="18" charset="0"/>
                        </a:rPr>
                        <a:t>jian</a:t>
                      </a:r>
                      <a:r>
                        <a:rPr lang="en-US" sz="1200" u="none" strike="noStrike" dirty="0" smtClean="0">
                          <a:effectLst/>
                          <a:latin typeface="Times New Roman" pitchFamily="18" charset="0"/>
                          <a:cs typeface="Times New Roman" pitchFamily="18" charset="0"/>
                        </a:rPr>
                        <a:t> of Jiangxi province </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u="none" strike="noStrike" dirty="0" smtClean="0">
                          <a:effectLst/>
                          <a:latin typeface="Times New Roman" pitchFamily="18" charset="0"/>
                          <a:cs typeface="Times New Roman" pitchFamily="18" charset="0"/>
                        </a:rPr>
                        <a:t>EPC</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r>
                        <a:rPr lang="en-US" sz="1200" dirty="0" smtClean="0">
                          <a:latin typeface="Times New Roman" pitchFamily="18" charset="0"/>
                          <a:cs typeface="Times New Roman" pitchFamily="18" charset="0"/>
                        </a:rPr>
                        <a:t>2013-2016</a:t>
                      </a:r>
                      <a:endParaRPr lang="en-US" sz="1200" i="0" dirty="0">
                        <a:latin typeface="Times New Roman" pitchFamily="18" charset="0"/>
                        <a:cs typeface="Times New Roman" pitchFamily="18" charset="0"/>
                      </a:endParaRPr>
                    </a:p>
                  </a:txBody>
                  <a:tcPr marL="9525" marR="9525" marT="9525" marB="0"/>
                </a:tc>
                <a:tc>
                  <a:txBody>
                    <a:bodyPr/>
                    <a:lstStyle/>
                    <a:p>
                      <a:pPr algn="ctr" rtl="0" fontAlgn="auto"/>
                      <a:r>
                        <a:rPr lang="en-US" sz="1200" u="none" strike="noStrike" dirty="0" smtClean="0">
                          <a:effectLst/>
                          <a:latin typeface="Times New Roman" pitchFamily="18" charset="0"/>
                          <a:cs typeface="Times New Roman" pitchFamily="18" charset="0"/>
                        </a:rPr>
                        <a:t>102,200,000</a:t>
                      </a:r>
                      <a:endParaRPr lang="en-US" sz="1200" b="1" i="0" u="none" strike="noStrike" dirty="0">
                        <a:effectLst/>
                        <a:latin typeface="Times New Roman" pitchFamily="18" charset="0"/>
                        <a:cs typeface="Times New Roman" pitchFamily="18" charset="0"/>
                      </a:endParaRPr>
                    </a:p>
                  </a:txBody>
                  <a:tcPr marL="9525" marR="9525" marT="9525" marB="0"/>
                </a:tc>
                <a:extLst>
                  <a:ext uri="{0D108BD9-81ED-4DB2-BD59-A6C34878D82A}">
                    <a16:rowId xmlns:a16="http://schemas.microsoft.com/office/drawing/2014/main" xmlns="" val="10003"/>
                  </a:ext>
                </a:extLst>
              </a:tr>
              <a:tr h="457200">
                <a:tc>
                  <a:txBody>
                    <a:bodyPr/>
                    <a:lstStyle/>
                    <a:p>
                      <a:pPr algn="ctr" fontAlgn="ctr"/>
                      <a:r>
                        <a:rPr lang="en-US" sz="1200" u="none" strike="noStrike" dirty="0" smtClean="0">
                          <a:effectLst/>
                          <a:latin typeface="Times New Roman" pitchFamily="18" charset="0"/>
                          <a:cs typeface="Times New Roman" pitchFamily="18" charset="0"/>
                        </a:rPr>
                        <a:t>4</a:t>
                      </a:r>
                      <a:endParaRPr lang="en-US" sz="1200" b="1" i="0" u="none" strike="noStrike" dirty="0">
                        <a:effectLst/>
                        <a:latin typeface="Times New Roman" pitchFamily="18" charset="0"/>
                        <a:cs typeface="Times New Roman" pitchFamily="18" charset="0"/>
                      </a:endParaRPr>
                    </a:p>
                  </a:txBody>
                  <a:tcPr marL="6467" marR="6467" marT="6467" marB="0"/>
                </a:tc>
                <a:tc>
                  <a:txBody>
                    <a:bodyPr/>
                    <a:lstStyle/>
                    <a:p>
                      <a:pPr algn="l" rtl="0" fontAlgn="auto"/>
                      <a:r>
                        <a:rPr lang="en-US" sz="1200" b="0" i="0" u="none" strike="noStrike" dirty="0" smtClean="0">
                          <a:effectLst/>
                          <a:latin typeface="Times New Roman" pitchFamily="18" charset="0"/>
                          <a:cs typeface="Times New Roman" pitchFamily="18" charset="0"/>
                        </a:rPr>
                        <a:t>Suzhou</a:t>
                      </a:r>
                      <a:r>
                        <a:rPr lang="en-US" sz="1200" b="0" i="0" u="none" strike="noStrike" baseline="0" dirty="0" smtClean="0">
                          <a:effectLst/>
                          <a:latin typeface="Times New Roman" pitchFamily="18" charset="0"/>
                          <a:cs typeface="Times New Roman" pitchFamily="18" charset="0"/>
                        </a:rPr>
                        <a:t> industry park investment group</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algn="l" rtl="0" fontAlgn="auto"/>
                      <a:r>
                        <a:rPr lang="en-US" sz="1200" u="none" strike="noStrike" dirty="0" smtClean="0">
                          <a:effectLst/>
                          <a:latin typeface="Times New Roman" pitchFamily="18" charset="0"/>
                          <a:cs typeface="Times New Roman" pitchFamily="18" charset="0"/>
                        </a:rPr>
                        <a:t>The storage</a:t>
                      </a:r>
                      <a:r>
                        <a:rPr lang="en-US" sz="1200" u="none" strike="noStrike" baseline="0" dirty="0" smtClean="0">
                          <a:effectLst/>
                          <a:latin typeface="Times New Roman" pitchFamily="18" charset="0"/>
                          <a:cs typeface="Times New Roman" pitchFamily="18" charset="0"/>
                        </a:rPr>
                        <a:t> transportation administration service center in Suzhou industry park</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u="none" strike="noStrike" dirty="0" smtClean="0">
                          <a:effectLst/>
                          <a:latin typeface="Times New Roman" pitchFamily="18" charset="0"/>
                          <a:cs typeface="Times New Roman" pitchFamily="18" charset="0"/>
                        </a:rPr>
                        <a:t>EPC</a:t>
                      </a:r>
                      <a:endParaRPr lang="en-US" altLang="zh-CN" sz="1200" b="0" i="0" u="none" strike="noStrike" dirty="0">
                        <a:effectLst/>
                        <a:latin typeface="Times New Roman" pitchFamily="18" charset="0"/>
                        <a:cs typeface="Times New Roman" pitchFamily="18" charset="0"/>
                      </a:endParaRPr>
                    </a:p>
                  </a:txBody>
                  <a:tcPr marL="9525" marR="9525" marT="9525" marB="0"/>
                </a:tc>
                <a:tc>
                  <a:txBody>
                    <a:bodyPr/>
                    <a:lstStyle/>
                    <a:p>
                      <a:r>
                        <a:rPr lang="en-US" sz="1200" dirty="0" smtClean="0">
                          <a:latin typeface="Times New Roman" pitchFamily="18" charset="0"/>
                          <a:cs typeface="Times New Roman" pitchFamily="18" charset="0"/>
                        </a:rPr>
                        <a:t>2014-</a:t>
                      </a:r>
                      <a:r>
                        <a:rPr lang="en-US" sz="1200" baseline="0" dirty="0" smtClean="0">
                          <a:latin typeface="Times New Roman" pitchFamily="18" charset="0"/>
                          <a:cs typeface="Times New Roman" pitchFamily="18" charset="0"/>
                        </a:rPr>
                        <a:t> 2017</a:t>
                      </a:r>
                      <a:endParaRPr lang="en-US" sz="1200" i="0" dirty="0">
                        <a:latin typeface="Times New Roman" pitchFamily="18" charset="0"/>
                        <a:cs typeface="Times New Roman" pitchFamily="18" charset="0"/>
                      </a:endParaRPr>
                    </a:p>
                  </a:txBody>
                  <a:tcPr marL="9525" marR="9525" marT="9525" marB="0"/>
                </a:tc>
                <a:tc>
                  <a:txBody>
                    <a:bodyPr/>
                    <a:lstStyle/>
                    <a:p>
                      <a:pPr algn="ctr" rtl="0" fontAlgn="auto"/>
                      <a:r>
                        <a:rPr lang="en-US" sz="1200" u="none" strike="noStrike" dirty="0" smtClean="0">
                          <a:effectLst/>
                          <a:latin typeface="Times New Roman" pitchFamily="18" charset="0"/>
                          <a:cs typeface="Times New Roman" pitchFamily="18" charset="0"/>
                        </a:rPr>
                        <a:t>106,300,000</a:t>
                      </a:r>
                      <a:endParaRPr lang="en-US" sz="1200" b="1" i="0" u="none" strike="noStrike" dirty="0">
                        <a:effectLst/>
                        <a:latin typeface="Times New Roman" pitchFamily="18" charset="0"/>
                        <a:cs typeface="Times New Roman" pitchFamily="18" charset="0"/>
                      </a:endParaRPr>
                    </a:p>
                  </a:txBody>
                  <a:tcPr marL="9525" marR="9525" marT="9525" marB="0"/>
                </a:tc>
                <a:extLst>
                  <a:ext uri="{0D108BD9-81ED-4DB2-BD59-A6C34878D82A}">
                    <a16:rowId xmlns:a16="http://schemas.microsoft.com/office/drawing/2014/main" xmlns="" val="10004"/>
                  </a:ext>
                </a:extLst>
              </a:tr>
              <a:tr h="583513">
                <a:tc>
                  <a:txBody>
                    <a:bodyPr/>
                    <a:lstStyle/>
                    <a:p>
                      <a:pPr algn="ctr" fontAlgn="ctr"/>
                      <a:r>
                        <a:rPr lang="en-US" sz="1200" b="0" i="0" u="none" strike="noStrike" dirty="0" smtClean="0">
                          <a:effectLst/>
                          <a:latin typeface="Times New Roman" pitchFamily="18" charset="0"/>
                          <a:cs typeface="Times New Roman" pitchFamily="18" charset="0"/>
                        </a:rPr>
                        <a:t>5</a:t>
                      </a:r>
                      <a:endParaRPr lang="en-US" sz="1200" b="1" i="0" u="none" strike="noStrike" dirty="0">
                        <a:effectLst/>
                        <a:latin typeface="Times New Roman" pitchFamily="18" charset="0"/>
                        <a:cs typeface="Times New Roman" pitchFamily="18" charset="0"/>
                      </a:endParaRPr>
                    </a:p>
                  </a:txBody>
                  <a:tcPr marL="6467" marR="6467" marT="6467" marB="0"/>
                </a:tc>
                <a:tc>
                  <a:txBody>
                    <a:bodyPr/>
                    <a:lstStyle/>
                    <a:p>
                      <a:pPr algn="l" rtl="0" fontAlgn="auto"/>
                      <a:r>
                        <a:rPr lang="en-US" sz="1200" b="0" i="0" u="none" strike="noStrike" dirty="0" err="1" smtClean="0">
                          <a:effectLst/>
                          <a:latin typeface="Times New Roman" pitchFamily="18" charset="0"/>
                          <a:cs typeface="Times New Roman" pitchFamily="18" charset="0"/>
                        </a:rPr>
                        <a:t>Haishanghai</a:t>
                      </a:r>
                      <a:r>
                        <a:rPr lang="en-US" sz="1200" b="0" i="0" u="none" strike="noStrike" baseline="0" dirty="0" smtClean="0">
                          <a:effectLst/>
                          <a:latin typeface="Times New Roman" pitchFamily="18" charset="0"/>
                          <a:cs typeface="Times New Roman" pitchFamily="18" charset="0"/>
                        </a:rPr>
                        <a:t> estates group</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algn="l" rtl="0" fontAlgn="auto"/>
                      <a:r>
                        <a:rPr lang="en-US" sz="1200" u="none" strike="noStrike" dirty="0" err="1" smtClean="0">
                          <a:effectLst/>
                          <a:latin typeface="Times New Roman" pitchFamily="18" charset="0"/>
                          <a:cs typeface="Times New Roman" pitchFamily="18" charset="0"/>
                        </a:rPr>
                        <a:t>Haishanghai</a:t>
                      </a:r>
                      <a:r>
                        <a:rPr lang="en-US" sz="1200" u="none" strike="noStrike" dirty="0" smtClean="0">
                          <a:effectLst/>
                          <a:latin typeface="Times New Roman" pitchFamily="18" charset="0"/>
                          <a:cs typeface="Times New Roman" pitchFamily="18" charset="0"/>
                        </a:rPr>
                        <a:t> office</a:t>
                      </a:r>
                      <a:r>
                        <a:rPr lang="en-US" sz="1200" u="none" strike="noStrike" baseline="0" dirty="0" smtClean="0">
                          <a:effectLst/>
                          <a:latin typeface="Times New Roman" pitchFamily="18" charset="0"/>
                          <a:cs typeface="Times New Roman" pitchFamily="18" charset="0"/>
                        </a:rPr>
                        <a:t> buildings in shanghai province </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u="none" strike="noStrike" dirty="0" smtClean="0">
                          <a:effectLst/>
                          <a:latin typeface="Times New Roman" pitchFamily="18" charset="0"/>
                          <a:cs typeface="Times New Roman" pitchFamily="18" charset="0"/>
                        </a:rPr>
                        <a:t>EPC</a:t>
                      </a:r>
                      <a:endParaRPr lang="en-US" altLang="zh-CN" sz="1200" b="0" i="0" u="none" strike="noStrike" dirty="0">
                        <a:effectLst/>
                        <a:latin typeface="Times New Roman" pitchFamily="18" charset="0"/>
                        <a:cs typeface="Times New Roman" pitchFamily="18" charset="0"/>
                      </a:endParaRPr>
                    </a:p>
                  </a:txBody>
                  <a:tcPr marL="9525" marR="9525" marT="9525" marB="0"/>
                </a:tc>
                <a:tc>
                  <a:txBody>
                    <a:bodyPr/>
                    <a:lstStyle/>
                    <a:p>
                      <a:r>
                        <a:rPr lang="en-US" sz="1200" dirty="0" smtClean="0">
                          <a:latin typeface="Times New Roman" pitchFamily="18" charset="0"/>
                          <a:cs typeface="Times New Roman" pitchFamily="18" charset="0"/>
                        </a:rPr>
                        <a:t>2015-</a:t>
                      </a:r>
                      <a:r>
                        <a:rPr lang="en-US" sz="1200" baseline="0" dirty="0" smtClean="0">
                          <a:latin typeface="Times New Roman" pitchFamily="18" charset="0"/>
                          <a:cs typeface="Times New Roman" pitchFamily="18" charset="0"/>
                        </a:rPr>
                        <a:t> 2017</a:t>
                      </a:r>
                      <a:endParaRPr lang="en-US" sz="1200" i="0" dirty="0">
                        <a:latin typeface="Times New Roman" pitchFamily="18" charset="0"/>
                        <a:cs typeface="Times New Roman" pitchFamily="18" charset="0"/>
                      </a:endParaRPr>
                    </a:p>
                  </a:txBody>
                  <a:tcPr marL="9525" marR="9525" marT="9525" marB="0"/>
                </a:tc>
                <a:tc>
                  <a:txBody>
                    <a:bodyPr/>
                    <a:lstStyle/>
                    <a:p>
                      <a:pPr algn="ctr" rtl="0" fontAlgn="auto"/>
                      <a:r>
                        <a:rPr lang="en-US" sz="1200" u="none" strike="noStrike" dirty="0" smtClean="0">
                          <a:effectLst/>
                          <a:latin typeface="Times New Roman" pitchFamily="18" charset="0"/>
                          <a:cs typeface="Times New Roman" pitchFamily="18" charset="0"/>
                        </a:rPr>
                        <a:t>96,100,000</a:t>
                      </a:r>
                      <a:endParaRPr lang="en-US" sz="1200" b="1" i="0" u="none" strike="noStrike" dirty="0">
                        <a:effectLst/>
                        <a:latin typeface="Times New Roman" pitchFamily="18" charset="0"/>
                        <a:cs typeface="Times New Roman" pitchFamily="18" charset="0"/>
                      </a:endParaRPr>
                    </a:p>
                  </a:txBody>
                  <a:tcPr marL="9525" marR="9525" marT="9525" marB="0"/>
                </a:tc>
                <a:extLst>
                  <a:ext uri="{0D108BD9-81ED-4DB2-BD59-A6C34878D82A}">
                    <a16:rowId xmlns:a16="http://schemas.microsoft.com/office/drawing/2014/main" xmlns="" val="10005"/>
                  </a:ext>
                </a:extLst>
              </a:tr>
            </a:tbl>
          </a:graphicData>
        </a:graphic>
      </p:graphicFrame>
      <p:pic>
        <p:nvPicPr>
          <p:cNvPr id="6" name="图片 5"/>
          <p:cNvPicPr>
            <a:picLocks noChangeAspect="1"/>
          </p:cNvPicPr>
          <p:nvPr/>
        </p:nvPicPr>
        <p:blipFill>
          <a:blip r:embed="rId2"/>
          <a:stretch>
            <a:fillRect/>
          </a:stretch>
        </p:blipFill>
        <p:spPr>
          <a:xfrm>
            <a:off x="228600" y="4214164"/>
            <a:ext cx="2535047" cy="2348372"/>
          </a:xfrm>
          <a:prstGeom prst="rect">
            <a:avLst/>
          </a:prstGeom>
        </p:spPr>
      </p:pic>
      <p:pic>
        <p:nvPicPr>
          <p:cNvPr id="7" name="图片 6"/>
          <p:cNvPicPr>
            <a:picLocks noChangeAspect="1"/>
          </p:cNvPicPr>
          <p:nvPr/>
        </p:nvPicPr>
        <p:blipFill>
          <a:blip r:embed="rId3"/>
          <a:stretch>
            <a:fillRect/>
          </a:stretch>
        </p:blipFill>
        <p:spPr>
          <a:xfrm>
            <a:off x="3124200" y="4214164"/>
            <a:ext cx="2819400" cy="2348371"/>
          </a:xfrm>
          <a:prstGeom prst="rect">
            <a:avLst/>
          </a:prstGeom>
        </p:spPr>
      </p:pic>
      <p:pic>
        <p:nvPicPr>
          <p:cNvPr id="10" name="图片 9"/>
          <p:cNvPicPr>
            <a:picLocks noChangeAspect="1"/>
          </p:cNvPicPr>
          <p:nvPr/>
        </p:nvPicPr>
        <p:blipFill>
          <a:blip r:embed="rId4"/>
          <a:stretch>
            <a:fillRect/>
          </a:stretch>
        </p:blipFill>
        <p:spPr>
          <a:xfrm>
            <a:off x="6324600" y="4178038"/>
            <a:ext cx="2583206" cy="2384498"/>
          </a:xfrm>
          <a:prstGeom prst="rect">
            <a:avLst/>
          </a:prstGeom>
        </p:spPr>
      </p:pic>
    </p:spTree>
    <p:extLst>
      <p:ext uri="{BB962C8B-B14F-4D97-AF65-F5344CB8AC3E}">
        <p14:creationId xmlns:p14="http://schemas.microsoft.com/office/powerpoint/2010/main" val="29259967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5932715" y="133448"/>
            <a:ext cx="3200399" cy="28263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
        <p:nvSpPr>
          <p:cNvPr id="3" name="Rectangle 2"/>
          <p:cNvSpPr/>
          <p:nvPr/>
        </p:nvSpPr>
        <p:spPr>
          <a:xfrm>
            <a:off x="685800" y="435036"/>
            <a:ext cx="7620000" cy="369332"/>
          </a:xfrm>
          <a:prstGeom prst="rect">
            <a:avLst/>
          </a:prstGeom>
        </p:spPr>
        <p:txBody>
          <a:bodyPr wrap="square">
            <a:spAutoFit/>
          </a:bodyPr>
          <a:lstStyle/>
          <a:p>
            <a:pPr lvl="0" algn="ctr"/>
            <a:r>
              <a:rPr lang="en-US" b="1" dirty="0">
                <a:solidFill>
                  <a:prstClr val="white"/>
                </a:solidFill>
                <a:latin typeface="Times New Roman"/>
                <a:ea typeface="Times New Roman"/>
              </a:rPr>
              <a:t>Some projects already executed in </a:t>
            </a:r>
            <a:r>
              <a:rPr lang="en-US" b="1" dirty="0" smtClean="0">
                <a:solidFill>
                  <a:prstClr val="white"/>
                </a:solidFill>
                <a:latin typeface="Times New Roman"/>
                <a:ea typeface="Times New Roman"/>
              </a:rPr>
              <a:t>Lebanon</a:t>
            </a:r>
            <a:endParaRPr lang="en-US" dirty="0">
              <a:solidFill>
                <a:prstClr val="white"/>
              </a:solidFill>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10356331"/>
              </p:ext>
            </p:extLst>
          </p:nvPr>
        </p:nvGraphicFramePr>
        <p:xfrm>
          <a:off x="156247" y="974787"/>
          <a:ext cx="8738652" cy="2875106"/>
        </p:xfrm>
        <a:graphic>
          <a:graphicData uri="http://schemas.openxmlformats.org/drawingml/2006/table">
            <a:tbl>
              <a:tblPr>
                <a:tableStyleId>{0505E3EF-67EA-436B-97B2-0124C06EBD24}</a:tableStyleId>
              </a:tblPr>
              <a:tblGrid>
                <a:gridCol w="451999">
                  <a:extLst>
                    <a:ext uri="{9D8B030D-6E8A-4147-A177-3AD203B41FA5}">
                      <a16:colId xmlns:a16="http://schemas.microsoft.com/office/drawing/2014/main" xmlns="" val="20000"/>
                    </a:ext>
                  </a:extLst>
                </a:gridCol>
                <a:gridCol w="1017331">
                  <a:extLst>
                    <a:ext uri="{9D8B030D-6E8A-4147-A177-3AD203B41FA5}">
                      <a16:colId xmlns:a16="http://schemas.microsoft.com/office/drawing/2014/main" xmlns="" val="20001"/>
                    </a:ext>
                  </a:extLst>
                </a:gridCol>
                <a:gridCol w="2474663">
                  <a:extLst>
                    <a:ext uri="{9D8B030D-6E8A-4147-A177-3AD203B41FA5}">
                      <a16:colId xmlns:a16="http://schemas.microsoft.com/office/drawing/2014/main" xmlns="" val="20002"/>
                    </a:ext>
                  </a:extLst>
                </a:gridCol>
                <a:gridCol w="2629329">
                  <a:extLst>
                    <a:ext uri="{9D8B030D-6E8A-4147-A177-3AD203B41FA5}">
                      <a16:colId xmlns:a16="http://schemas.microsoft.com/office/drawing/2014/main" xmlns="" val="20003"/>
                    </a:ext>
                  </a:extLst>
                </a:gridCol>
                <a:gridCol w="1159998">
                  <a:extLst>
                    <a:ext uri="{9D8B030D-6E8A-4147-A177-3AD203B41FA5}">
                      <a16:colId xmlns:a16="http://schemas.microsoft.com/office/drawing/2014/main" xmlns="" val="20004"/>
                    </a:ext>
                  </a:extLst>
                </a:gridCol>
                <a:gridCol w="1005332">
                  <a:extLst>
                    <a:ext uri="{9D8B030D-6E8A-4147-A177-3AD203B41FA5}">
                      <a16:colId xmlns:a16="http://schemas.microsoft.com/office/drawing/2014/main" xmlns="" val="20005"/>
                    </a:ext>
                  </a:extLst>
                </a:gridCol>
              </a:tblGrid>
              <a:tr h="288476">
                <a:tc>
                  <a:txBody>
                    <a:bodyPr/>
                    <a:lstStyle/>
                    <a:p>
                      <a:pPr algn="ctr" fontAlgn="ctr"/>
                      <a:r>
                        <a:rPr lang="en-US" sz="1200" b="1" u="none" strike="noStrike" dirty="0">
                          <a:effectLst/>
                          <a:latin typeface="Times New Roman" pitchFamily="18" charset="0"/>
                          <a:cs typeface="Times New Roman" pitchFamily="18" charset="0"/>
                        </a:rPr>
                        <a:t>No</a:t>
                      </a:r>
                      <a:endParaRPr lang="en-US" sz="1200" b="1" i="0" u="none" strike="noStrike" dirty="0">
                        <a:effectLst/>
                        <a:latin typeface="Times New Roman" pitchFamily="18" charset="0"/>
                        <a:cs typeface="Times New Roman" pitchFamily="18" charset="0"/>
                      </a:endParaRPr>
                    </a:p>
                  </a:txBody>
                  <a:tcPr marL="6467" marR="6467" marT="6467" marB="0"/>
                </a:tc>
                <a:tc>
                  <a:txBody>
                    <a:bodyPr/>
                    <a:lstStyle/>
                    <a:p>
                      <a:pPr algn="ctr" rtl="0" fontAlgn="ctr"/>
                      <a:r>
                        <a:rPr lang="en-US" sz="1200" b="1" i="0" u="none" strike="noStrike" dirty="0" smtClean="0">
                          <a:effectLst/>
                          <a:latin typeface="Times New Roman" pitchFamily="18" charset="0"/>
                          <a:cs typeface="Times New Roman" pitchFamily="18" charset="0"/>
                        </a:rPr>
                        <a:t>Client</a:t>
                      </a:r>
                      <a:endParaRPr lang="en-US" sz="1200" b="1" i="0" u="none" strike="noStrike" dirty="0">
                        <a:effectLst/>
                        <a:latin typeface="Times New Roman" pitchFamily="18" charset="0"/>
                        <a:cs typeface="Times New Roman" pitchFamily="18" charset="0"/>
                      </a:endParaRPr>
                    </a:p>
                  </a:txBody>
                  <a:tcPr marL="9525" marR="9525" marT="9525" marB="0" anchor="ctr"/>
                </a:tc>
                <a:tc>
                  <a:txBody>
                    <a:bodyPr/>
                    <a:lstStyle/>
                    <a:p>
                      <a:pPr algn="ctr" rtl="0" fontAlgn="ctr"/>
                      <a:r>
                        <a:rPr lang="en-US" sz="1200" b="1" u="none" strike="noStrike" dirty="0">
                          <a:effectLst/>
                          <a:latin typeface="Times New Roman" pitchFamily="18" charset="0"/>
                          <a:cs typeface="Times New Roman" pitchFamily="18" charset="0"/>
                        </a:rPr>
                        <a:t>Project Name</a:t>
                      </a:r>
                      <a:endParaRPr lang="en-US" sz="1200" b="1" i="0" u="none" strike="noStrike" dirty="0">
                        <a:effectLst/>
                        <a:latin typeface="Times New Roman" pitchFamily="18" charset="0"/>
                        <a:cs typeface="Times New Roman" pitchFamily="18" charset="0"/>
                      </a:endParaRPr>
                    </a:p>
                  </a:txBody>
                  <a:tcPr marL="9525" marR="9525" marT="9525" marB="0" anchor="ctr"/>
                </a:tc>
                <a:tc>
                  <a:txBody>
                    <a:bodyPr/>
                    <a:lstStyle/>
                    <a:p>
                      <a:pPr algn="ctr" rtl="0" fontAlgn="ctr"/>
                      <a:r>
                        <a:rPr lang="en-US" sz="1200" b="1" u="none" strike="noStrike" dirty="0">
                          <a:effectLst/>
                          <a:latin typeface="Times New Roman" pitchFamily="18" charset="0"/>
                          <a:cs typeface="Times New Roman" pitchFamily="18" charset="0"/>
                        </a:rPr>
                        <a:t>Description</a:t>
                      </a:r>
                      <a:endParaRPr lang="en-US" sz="1200" b="1" i="0" u="none" strike="noStrike" dirty="0">
                        <a:effectLst/>
                        <a:latin typeface="Times New Roman" pitchFamily="18" charset="0"/>
                        <a:cs typeface="Times New Roman" pitchFamily="18" charset="0"/>
                      </a:endParaRPr>
                    </a:p>
                  </a:txBody>
                  <a:tcPr marL="9525" marR="9525" marT="9525" marB="0" anchor="ctr"/>
                </a:tc>
                <a:tc>
                  <a:txBody>
                    <a:bodyPr/>
                    <a:lstStyle/>
                    <a:p>
                      <a:pPr algn="ctr" rtl="0" fontAlgn="ctr"/>
                      <a:r>
                        <a:rPr lang="en-US" sz="1200" b="1" u="none" strike="noStrike" dirty="0">
                          <a:effectLst/>
                          <a:latin typeface="Times New Roman" pitchFamily="18" charset="0"/>
                          <a:cs typeface="Times New Roman" pitchFamily="18" charset="0"/>
                        </a:rPr>
                        <a:t>Duration</a:t>
                      </a:r>
                      <a:r>
                        <a:rPr lang="en-US" sz="1200" b="1" u="none" strike="noStrike" baseline="0" dirty="0">
                          <a:effectLst/>
                          <a:latin typeface="Times New Roman" pitchFamily="18" charset="0"/>
                          <a:cs typeface="Times New Roman" pitchFamily="18" charset="0"/>
                        </a:rPr>
                        <a:t> of </a:t>
                      </a:r>
                    </a:p>
                    <a:p>
                      <a:pPr algn="ctr" rtl="0" fontAlgn="ctr"/>
                      <a:r>
                        <a:rPr lang="en-US" sz="1200" b="1" u="none" strike="noStrike" baseline="0" dirty="0">
                          <a:effectLst/>
                          <a:latin typeface="Times New Roman" pitchFamily="18" charset="0"/>
                          <a:cs typeface="Times New Roman" pitchFamily="18" charset="0"/>
                        </a:rPr>
                        <a:t>Contract</a:t>
                      </a:r>
                      <a:endParaRPr lang="en-US" sz="1200" b="1" i="0" u="none" strike="noStrike" dirty="0">
                        <a:effectLst/>
                        <a:latin typeface="Times New Roman" pitchFamily="18" charset="0"/>
                        <a:cs typeface="Times New Roman" pitchFamily="18" charset="0"/>
                      </a:endParaRPr>
                    </a:p>
                  </a:txBody>
                  <a:tcPr marL="9525" marR="9525" marT="9525" marB="0" anchor="ctr"/>
                </a:tc>
                <a:tc>
                  <a:txBody>
                    <a:bodyPr/>
                    <a:lstStyle/>
                    <a:p>
                      <a:pPr algn="ctr" rtl="0" fontAlgn="ctr"/>
                      <a:r>
                        <a:rPr lang="en-US" sz="1200" b="1" u="none" strike="noStrike" dirty="0" smtClean="0">
                          <a:effectLst/>
                          <a:latin typeface="Times New Roman" pitchFamily="18" charset="0"/>
                          <a:cs typeface="Times New Roman" pitchFamily="18" charset="0"/>
                        </a:rPr>
                        <a:t>Project Value USD</a:t>
                      </a:r>
                      <a:endParaRPr lang="en-US" sz="1200" b="1" i="0" u="none" strike="noStrike" dirty="0">
                        <a:effectLst/>
                        <a:latin typeface="Times New Roman" pitchFamily="18" charset="0"/>
                        <a:cs typeface="Times New Roman" pitchFamily="18" charset="0"/>
                      </a:endParaRPr>
                    </a:p>
                  </a:txBody>
                  <a:tcPr marL="9525" marR="9525" marT="9525" marB="0"/>
                </a:tc>
                <a:extLst>
                  <a:ext uri="{0D108BD9-81ED-4DB2-BD59-A6C34878D82A}">
                    <a16:rowId xmlns:a16="http://schemas.microsoft.com/office/drawing/2014/main" xmlns="" val="10000"/>
                  </a:ext>
                </a:extLst>
              </a:tr>
              <a:tr h="288476">
                <a:tc>
                  <a:txBody>
                    <a:bodyPr/>
                    <a:lstStyle/>
                    <a:p>
                      <a:pPr algn="ctr" fontAlgn="ctr"/>
                      <a:r>
                        <a:rPr lang="en-US" sz="1200" u="none" strike="noStrike" dirty="0" smtClean="0">
                          <a:effectLst/>
                          <a:latin typeface="Times New Roman" pitchFamily="18" charset="0"/>
                          <a:cs typeface="Times New Roman" pitchFamily="18" charset="0"/>
                        </a:rPr>
                        <a:t>1</a:t>
                      </a:r>
                      <a:endParaRPr lang="en-US" sz="1200" b="1" i="0" u="none" strike="noStrike" dirty="0">
                        <a:effectLst/>
                        <a:latin typeface="Times New Roman" pitchFamily="18" charset="0"/>
                        <a:cs typeface="Times New Roman" pitchFamily="18" charset="0"/>
                      </a:endParaRPr>
                    </a:p>
                  </a:txBody>
                  <a:tcPr marL="6467" marR="6467" marT="6467" marB="0"/>
                </a:tc>
                <a:tc>
                  <a:txBody>
                    <a:bodyPr/>
                    <a:lstStyle/>
                    <a:p>
                      <a:pPr algn="ctr" rtl="0" fontAlgn="auto"/>
                      <a:r>
                        <a:rPr lang="en-US" sz="1200" u="none" strike="noStrike" dirty="0" smtClean="0">
                          <a:effectLst/>
                          <a:latin typeface="Times New Roman" pitchFamily="18" charset="0"/>
                          <a:cs typeface="Times New Roman" pitchFamily="18" charset="0"/>
                        </a:rPr>
                        <a:t>Private</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algn="l" rtl="0" fontAlgn="auto"/>
                      <a:r>
                        <a:rPr lang="en-US" sz="1200" u="none" strike="noStrike" dirty="0" err="1" smtClean="0">
                          <a:effectLst/>
                          <a:latin typeface="Times New Roman" pitchFamily="18" charset="0"/>
                          <a:cs typeface="Times New Roman" pitchFamily="18" charset="0"/>
                        </a:rPr>
                        <a:t>Rmeil</a:t>
                      </a:r>
                      <a:r>
                        <a:rPr lang="en-US" sz="1200" u="none" strike="noStrike" dirty="0" smtClean="0">
                          <a:effectLst/>
                          <a:latin typeface="Times New Roman" pitchFamily="18" charset="0"/>
                          <a:cs typeface="Times New Roman" pitchFamily="18" charset="0"/>
                        </a:rPr>
                        <a:t> Residence</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algn="l" rtl="0" fontAlgn="auto"/>
                      <a:r>
                        <a:rPr lang="en-US" sz="1200" u="none" strike="noStrike" dirty="0" smtClean="0">
                          <a:effectLst/>
                          <a:latin typeface="Times New Roman" pitchFamily="18" charset="0"/>
                          <a:cs typeface="Times New Roman" pitchFamily="18" charset="0"/>
                        </a:rPr>
                        <a:t>17 Story New Building</a:t>
                      </a:r>
                    </a:p>
                    <a:p>
                      <a:pPr algn="l" rtl="0" fontAlgn="auto"/>
                      <a:r>
                        <a:rPr lang="en-US" sz="1200" u="none" strike="noStrike" dirty="0" smtClean="0">
                          <a:effectLst/>
                          <a:latin typeface="Times New Roman" pitchFamily="18" charset="0"/>
                          <a:cs typeface="Times New Roman" pitchFamily="18" charset="0"/>
                        </a:rPr>
                        <a:t>Lebanon</a:t>
                      </a:r>
                      <a:endParaRPr lang="en-US" sz="1200" u="none" strike="noStrike" dirty="0">
                        <a:effectLst/>
                        <a:latin typeface="Times New Roman" pitchFamily="18" charset="0"/>
                        <a:cs typeface="Times New Roman" pitchFamily="18" charset="0"/>
                      </a:endParaRPr>
                    </a:p>
                  </a:txBody>
                  <a:tcPr marL="9525" marR="9525" marT="9525" marB="0"/>
                </a:tc>
                <a:tc>
                  <a:txBody>
                    <a:bodyPr/>
                    <a:lstStyle/>
                    <a:p>
                      <a:pPr algn="ctr"/>
                      <a:r>
                        <a:rPr lang="en-US" sz="1200" dirty="0" smtClean="0">
                          <a:latin typeface="Times New Roman" pitchFamily="18" charset="0"/>
                          <a:cs typeface="Times New Roman" pitchFamily="18" charset="0"/>
                        </a:rPr>
                        <a:t>2008-2010</a:t>
                      </a:r>
                      <a:endParaRPr lang="en-US" sz="1200" dirty="0">
                        <a:latin typeface="Times New Roman" pitchFamily="18" charset="0"/>
                        <a:cs typeface="Times New Roman" pitchFamily="18" charset="0"/>
                      </a:endParaRPr>
                    </a:p>
                  </a:txBody>
                  <a:tcPr marL="9525" marR="9525" marT="9525" marB="0"/>
                </a:tc>
                <a:tc>
                  <a:txBody>
                    <a:bodyPr/>
                    <a:lstStyle/>
                    <a:p>
                      <a:pPr algn="ctr" fontAlgn="auto"/>
                      <a:r>
                        <a:rPr lang="en-US" sz="1200" u="none" strike="noStrike" dirty="0">
                          <a:effectLst/>
                          <a:latin typeface="Times New Roman" pitchFamily="18" charset="0"/>
                          <a:cs typeface="Times New Roman" pitchFamily="18" charset="0"/>
                        </a:rPr>
                        <a:t>6</a:t>
                      </a:r>
                      <a:r>
                        <a:rPr lang="en-US" sz="1200" u="none" strike="noStrike" dirty="0" smtClean="0">
                          <a:effectLst/>
                          <a:latin typeface="Times New Roman" pitchFamily="18" charset="0"/>
                          <a:cs typeface="Times New Roman" pitchFamily="18" charset="0"/>
                        </a:rPr>
                        <a:t>,500,000</a:t>
                      </a:r>
                      <a:endParaRPr lang="en-US" sz="1200" b="1" i="0" u="none" strike="noStrike" dirty="0">
                        <a:effectLst/>
                        <a:latin typeface="Times New Roman" pitchFamily="18" charset="0"/>
                        <a:cs typeface="Times New Roman" pitchFamily="18" charset="0"/>
                      </a:endParaRPr>
                    </a:p>
                  </a:txBody>
                  <a:tcPr marL="9525" marR="9525" marT="9525" marB="0"/>
                </a:tc>
                <a:extLst>
                  <a:ext uri="{0D108BD9-81ED-4DB2-BD59-A6C34878D82A}">
                    <a16:rowId xmlns:a16="http://schemas.microsoft.com/office/drawing/2014/main" xmlns="" val="10001"/>
                  </a:ext>
                </a:extLst>
              </a:tr>
              <a:tr h="288476">
                <a:tc>
                  <a:txBody>
                    <a:bodyPr/>
                    <a:lstStyle/>
                    <a:p>
                      <a:pPr algn="ctr" fontAlgn="ctr"/>
                      <a:r>
                        <a:rPr lang="en-US" sz="1200" u="none" strike="noStrike" dirty="0" smtClean="0">
                          <a:effectLst/>
                          <a:latin typeface="Times New Roman" pitchFamily="18" charset="0"/>
                          <a:cs typeface="Times New Roman" pitchFamily="18" charset="0"/>
                        </a:rPr>
                        <a:t>2</a:t>
                      </a:r>
                      <a:endParaRPr lang="en-US" sz="1200" b="1" i="0" u="none" strike="noStrike" dirty="0">
                        <a:effectLst/>
                        <a:latin typeface="Times New Roman" pitchFamily="18" charset="0"/>
                        <a:cs typeface="Times New Roman" pitchFamily="18" charset="0"/>
                      </a:endParaRPr>
                    </a:p>
                  </a:txBody>
                  <a:tcPr marL="6467" marR="6467" marT="6467"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solidFill>
                          <a:effectLst/>
                          <a:uLnTx/>
                          <a:uFillTx/>
                          <a:latin typeface="Times New Roman" pitchFamily="18" charset="0"/>
                          <a:ea typeface="宋体" panose="02010600030101010101" pitchFamily="2" charset="-122"/>
                          <a:cs typeface="Times New Roman" pitchFamily="18" charset="0"/>
                        </a:rPr>
                        <a:t>Private</a:t>
                      </a:r>
                      <a:endPar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a:txBody>
                  <a:tcPr marL="9525" marR="9525" marT="9525" marB="0"/>
                </a:tc>
                <a:tc>
                  <a:txBody>
                    <a:bodyPr/>
                    <a:lstStyle/>
                    <a:p>
                      <a:pPr algn="l" rtl="0" fontAlgn="auto"/>
                      <a:r>
                        <a:rPr lang="en-US" sz="1200" u="none" strike="noStrike" dirty="0" smtClean="0">
                          <a:effectLst/>
                          <a:latin typeface="Times New Roman" pitchFamily="18" charset="0"/>
                          <a:cs typeface="Times New Roman" pitchFamily="18" charset="0"/>
                        </a:rPr>
                        <a:t>Prince </a:t>
                      </a:r>
                      <a:r>
                        <a:rPr lang="en-US" sz="1200" u="none" strike="noStrike" dirty="0" err="1" smtClean="0">
                          <a:effectLst/>
                          <a:latin typeface="Times New Roman" pitchFamily="18" charset="0"/>
                          <a:cs typeface="Times New Roman" pitchFamily="18" charset="0"/>
                        </a:rPr>
                        <a:t>Talal</a:t>
                      </a:r>
                      <a:r>
                        <a:rPr lang="en-US" sz="1200" u="none" strike="noStrike" dirty="0" smtClean="0">
                          <a:effectLst/>
                          <a:latin typeface="Times New Roman" pitchFamily="18" charset="0"/>
                          <a:cs typeface="Times New Roman" pitchFamily="18" charset="0"/>
                        </a:rPr>
                        <a:t> Bin Abdel Aziz Villa</a:t>
                      </a:r>
                      <a:endParaRPr lang="en-US" sz="1200" u="none" strike="noStrike" dirty="0">
                        <a:effectLst/>
                        <a:latin typeface="Times New Roman" pitchFamily="18" charset="0"/>
                        <a:cs typeface="Times New Roman" pitchFamily="18" charset="0"/>
                      </a:endParaRPr>
                    </a:p>
                  </a:txBody>
                  <a:tcPr marL="9525" marR="9525" marT="9525" marB="0"/>
                </a:tc>
                <a:tc>
                  <a:txBody>
                    <a:bodyPr/>
                    <a:lstStyle/>
                    <a:p>
                      <a:pPr algn="l" rtl="0" fontAlgn="auto"/>
                      <a:r>
                        <a:rPr lang="en-US" sz="1200" u="none" strike="noStrike" dirty="0" smtClean="0">
                          <a:effectLst/>
                          <a:latin typeface="Times New Roman" pitchFamily="18" charset="0"/>
                          <a:cs typeface="Times New Roman" pitchFamily="18" charset="0"/>
                        </a:rPr>
                        <a:t>Villa and ancillaries</a:t>
                      </a:r>
                    </a:p>
                    <a:p>
                      <a:pPr algn="l" rtl="0" fontAlgn="auto"/>
                      <a:r>
                        <a:rPr lang="en-US" sz="1200" u="none" strike="noStrike" dirty="0" err="1" smtClean="0">
                          <a:effectLst/>
                          <a:latin typeface="Times New Roman" pitchFamily="18" charset="0"/>
                          <a:cs typeface="Times New Roman" pitchFamily="18" charset="0"/>
                        </a:rPr>
                        <a:t>Yarze</a:t>
                      </a:r>
                      <a:r>
                        <a:rPr lang="en-US" sz="1200" u="none" strike="noStrike" dirty="0" smtClean="0">
                          <a:effectLst/>
                          <a:latin typeface="Times New Roman" pitchFamily="18" charset="0"/>
                          <a:cs typeface="Times New Roman" pitchFamily="18" charset="0"/>
                        </a:rPr>
                        <a:t>, Lebanon</a:t>
                      </a:r>
                      <a:endParaRPr lang="en-US" sz="1200" u="none" strike="noStrike" dirty="0">
                        <a:effectLst/>
                        <a:latin typeface="Times New Roman" pitchFamily="18" charset="0"/>
                        <a:cs typeface="Times New Roman" pitchFamily="18" charset="0"/>
                      </a:endParaRPr>
                    </a:p>
                  </a:txBody>
                  <a:tcPr marL="9525" marR="9525" marT="9525" marB="0"/>
                </a:tc>
                <a:tc>
                  <a:txBody>
                    <a:bodyPr/>
                    <a:lstStyle/>
                    <a:p>
                      <a:pPr algn="ctr"/>
                      <a:r>
                        <a:rPr lang="en-US" sz="1200" dirty="0" smtClean="0">
                          <a:latin typeface="Times New Roman" pitchFamily="18" charset="0"/>
                          <a:cs typeface="Times New Roman" pitchFamily="18" charset="0"/>
                        </a:rPr>
                        <a:t>1996-2000</a:t>
                      </a:r>
                      <a:endParaRPr lang="en-US" sz="1200" i="0" dirty="0">
                        <a:latin typeface="Times New Roman" pitchFamily="18" charset="0"/>
                        <a:cs typeface="Times New Roman" pitchFamily="18" charset="0"/>
                      </a:endParaRPr>
                    </a:p>
                  </a:txBody>
                  <a:tcPr marL="9525" marR="9525" marT="9525" marB="0"/>
                </a:tc>
                <a:tc>
                  <a:txBody>
                    <a:bodyPr/>
                    <a:lstStyle/>
                    <a:p>
                      <a:pPr algn="ctr" fontAlgn="auto"/>
                      <a:r>
                        <a:rPr lang="en-US" sz="1200" u="none" strike="noStrike" dirty="0" smtClean="0">
                          <a:effectLst/>
                          <a:latin typeface="Times New Roman" pitchFamily="18" charset="0"/>
                          <a:cs typeface="Times New Roman" pitchFamily="18" charset="0"/>
                        </a:rPr>
                        <a:t>14,500,000</a:t>
                      </a:r>
                      <a:endParaRPr lang="en-US" sz="1200" b="1" i="0" u="none" strike="noStrike" dirty="0">
                        <a:effectLst/>
                        <a:latin typeface="Times New Roman" pitchFamily="18" charset="0"/>
                        <a:cs typeface="Times New Roman" pitchFamily="18" charset="0"/>
                      </a:endParaRPr>
                    </a:p>
                  </a:txBody>
                  <a:tcPr marL="9525" marR="9525" marT="9525" marB="0"/>
                </a:tc>
                <a:extLst>
                  <a:ext uri="{0D108BD9-81ED-4DB2-BD59-A6C34878D82A}">
                    <a16:rowId xmlns:a16="http://schemas.microsoft.com/office/drawing/2014/main" xmlns="" val="10002"/>
                  </a:ext>
                </a:extLst>
              </a:tr>
              <a:tr h="288476">
                <a:tc>
                  <a:txBody>
                    <a:bodyPr/>
                    <a:lstStyle/>
                    <a:p>
                      <a:pPr algn="ctr" fontAlgn="ctr"/>
                      <a:r>
                        <a:rPr lang="en-US" sz="1200" u="none" strike="noStrike" dirty="0" smtClean="0">
                          <a:effectLst/>
                          <a:latin typeface="Times New Roman" pitchFamily="18" charset="0"/>
                          <a:cs typeface="Times New Roman" pitchFamily="18" charset="0"/>
                        </a:rPr>
                        <a:t>3.</a:t>
                      </a:r>
                      <a:endParaRPr lang="en-US" sz="1200" b="1" i="0" u="none" strike="noStrike" dirty="0">
                        <a:effectLst/>
                        <a:latin typeface="Times New Roman" pitchFamily="18" charset="0"/>
                        <a:cs typeface="Times New Roman" pitchFamily="18" charset="0"/>
                      </a:endParaRPr>
                    </a:p>
                  </a:txBody>
                  <a:tcPr marL="6467" marR="6467" marT="6467"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solidFill>
                          <a:effectLst/>
                          <a:uLnTx/>
                          <a:uFillTx/>
                          <a:latin typeface="Times New Roman" pitchFamily="18" charset="0"/>
                          <a:ea typeface="宋体" panose="02010600030101010101" pitchFamily="2" charset="-122"/>
                          <a:cs typeface="Times New Roman" pitchFamily="18" charset="0"/>
                        </a:rPr>
                        <a:t>Private</a:t>
                      </a:r>
                      <a:endPar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a:txBody>
                  <a:tcPr marL="9525" marR="9525" marT="9525" marB="0"/>
                </a:tc>
                <a:tc>
                  <a:txBody>
                    <a:bodyPr/>
                    <a:lstStyle/>
                    <a:p>
                      <a:pPr algn="l" rtl="0" fontAlgn="auto"/>
                      <a:r>
                        <a:rPr lang="en-US" sz="1200" b="0" i="0" u="none" strike="noStrike" dirty="0" err="1" smtClean="0">
                          <a:effectLst/>
                          <a:latin typeface="Times New Roman" pitchFamily="18" charset="0"/>
                          <a:cs typeface="Times New Roman" pitchFamily="18" charset="0"/>
                        </a:rPr>
                        <a:t>Qousaybi</a:t>
                      </a:r>
                      <a:r>
                        <a:rPr lang="en-US" sz="1200" b="0" i="0" u="none" strike="noStrike" dirty="0" smtClean="0">
                          <a:effectLst/>
                          <a:latin typeface="Times New Roman" pitchFamily="18" charset="0"/>
                          <a:cs typeface="Times New Roman" pitchFamily="18" charset="0"/>
                        </a:rPr>
                        <a:t> Villa</a:t>
                      </a:r>
                    </a:p>
                    <a:p>
                      <a:pPr algn="l" rtl="0" fontAlgn="auto"/>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algn="l" rtl="0" fontAlgn="auto"/>
                      <a:r>
                        <a:rPr lang="en-US" sz="1200" b="0" i="0" u="none" strike="noStrike" dirty="0" smtClean="0">
                          <a:effectLst/>
                          <a:latin typeface="Times New Roman" pitchFamily="18" charset="0"/>
                          <a:cs typeface="Times New Roman" pitchFamily="18" charset="0"/>
                        </a:rPr>
                        <a:t>Villa and ancillaries</a:t>
                      </a:r>
                    </a:p>
                    <a:p>
                      <a:pPr algn="l" rtl="0" fontAlgn="auto"/>
                      <a:r>
                        <a:rPr lang="en-US" sz="1200" b="0" i="0" u="none" strike="noStrike" dirty="0" err="1" smtClean="0">
                          <a:effectLst/>
                          <a:latin typeface="Times New Roman" pitchFamily="18" charset="0"/>
                          <a:cs typeface="Times New Roman" pitchFamily="18" charset="0"/>
                        </a:rPr>
                        <a:t>Yarze</a:t>
                      </a:r>
                      <a:r>
                        <a:rPr lang="en-US" sz="1200" b="0" i="0" u="none" strike="noStrike" dirty="0" smtClean="0">
                          <a:effectLst/>
                          <a:latin typeface="Times New Roman" pitchFamily="18" charset="0"/>
                          <a:cs typeface="Times New Roman" pitchFamily="18" charset="0"/>
                        </a:rPr>
                        <a:t>, Lebanon</a:t>
                      </a:r>
                    </a:p>
                  </a:txBody>
                  <a:tcPr marL="9525" marR="9525" marT="9525" marB="0"/>
                </a:tc>
                <a:tc>
                  <a:txBody>
                    <a:bodyPr/>
                    <a:lstStyle/>
                    <a:p>
                      <a:pPr algn="ctr"/>
                      <a:r>
                        <a:rPr lang="en-US" sz="1200" dirty="0" smtClean="0">
                          <a:latin typeface="Times New Roman" pitchFamily="18" charset="0"/>
                          <a:cs typeface="Times New Roman" pitchFamily="18" charset="0"/>
                        </a:rPr>
                        <a:t>1999-2000</a:t>
                      </a:r>
                      <a:endParaRPr lang="en-US" sz="1200" i="0" dirty="0">
                        <a:latin typeface="Times New Roman" pitchFamily="18" charset="0"/>
                        <a:cs typeface="Times New Roman" pitchFamily="18" charset="0"/>
                      </a:endParaRPr>
                    </a:p>
                  </a:txBody>
                  <a:tcPr marL="9525" marR="9525" marT="9525" marB="0"/>
                </a:tc>
                <a:tc>
                  <a:txBody>
                    <a:bodyPr/>
                    <a:lstStyle/>
                    <a:p>
                      <a:pPr algn="ctr" fontAlgn="auto"/>
                      <a:r>
                        <a:rPr lang="en-US" sz="1200" u="none" strike="noStrike" dirty="0">
                          <a:effectLst/>
                          <a:latin typeface="Times New Roman" pitchFamily="18" charset="0"/>
                          <a:cs typeface="Times New Roman" pitchFamily="18" charset="0"/>
                        </a:rPr>
                        <a:t>8,500,000</a:t>
                      </a:r>
                      <a:endParaRPr lang="en-US" sz="1200" b="1" i="0" u="none" strike="noStrike" dirty="0">
                        <a:effectLst/>
                        <a:latin typeface="Times New Roman" pitchFamily="18" charset="0"/>
                        <a:cs typeface="Times New Roman" pitchFamily="18" charset="0"/>
                      </a:endParaRPr>
                    </a:p>
                  </a:txBody>
                  <a:tcPr marL="9525" marR="9525" marT="9525" marB="0"/>
                </a:tc>
                <a:extLst>
                  <a:ext uri="{0D108BD9-81ED-4DB2-BD59-A6C34878D82A}">
                    <a16:rowId xmlns:a16="http://schemas.microsoft.com/office/drawing/2014/main" xmlns="" val="10003"/>
                  </a:ext>
                </a:extLst>
              </a:tr>
              <a:tr h="288476">
                <a:tc>
                  <a:txBody>
                    <a:bodyPr/>
                    <a:lstStyle/>
                    <a:p>
                      <a:pPr algn="ctr" fontAlgn="ctr"/>
                      <a:r>
                        <a:rPr lang="en-US" sz="1200" u="none" strike="noStrike" dirty="0" smtClean="0">
                          <a:effectLst/>
                          <a:latin typeface="Times New Roman" pitchFamily="18" charset="0"/>
                          <a:cs typeface="Times New Roman" pitchFamily="18" charset="0"/>
                        </a:rPr>
                        <a:t>4</a:t>
                      </a:r>
                      <a:endParaRPr lang="en-US" sz="1200" b="1" i="0" u="none" strike="noStrike" dirty="0">
                        <a:effectLst/>
                        <a:latin typeface="Times New Roman" pitchFamily="18" charset="0"/>
                        <a:cs typeface="Times New Roman" pitchFamily="18" charset="0"/>
                      </a:endParaRPr>
                    </a:p>
                  </a:txBody>
                  <a:tcPr marL="6467" marR="6467" marT="6467"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solidFill>
                          <a:effectLst/>
                          <a:uLnTx/>
                          <a:uFillTx/>
                          <a:latin typeface="Times New Roman" pitchFamily="18" charset="0"/>
                          <a:ea typeface="宋体" panose="02010600030101010101" pitchFamily="2" charset="-122"/>
                          <a:cs typeface="Times New Roman" pitchFamily="18" charset="0"/>
                        </a:rPr>
                        <a:t>Private</a:t>
                      </a:r>
                      <a:endPar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a:txBody>
                  <a:tcPr marL="9525" marR="9525" marT="9525" marB="0"/>
                </a:tc>
                <a:tc>
                  <a:txBody>
                    <a:bodyPr/>
                    <a:lstStyle/>
                    <a:p>
                      <a:pPr algn="l" fontAlgn="auto"/>
                      <a:r>
                        <a:rPr lang="en-US" sz="1200" b="0" i="0" u="none" strike="noStrike" dirty="0" smtClean="0">
                          <a:effectLst/>
                          <a:latin typeface="Times New Roman" pitchFamily="18" charset="0"/>
                          <a:cs typeface="Times New Roman" pitchFamily="18" charset="0"/>
                        </a:rPr>
                        <a:t>Lebanese Preparatory School</a:t>
                      </a:r>
                    </a:p>
                    <a:p>
                      <a:pPr algn="l" fontAlgn="auto"/>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algn="l" fontAlgn="auto"/>
                      <a:r>
                        <a:rPr lang="en-US" sz="1200" b="0" i="0" u="none" strike="noStrike" dirty="0" smtClean="0">
                          <a:effectLst/>
                          <a:latin typeface="Times New Roman" pitchFamily="18" charset="0"/>
                          <a:cs typeface="Times New Roman" pitchFamily="18" charset="0"/>
                        </a:rPr>
                        <a:t>Buildings and ancillaries</a:t>
                      </a:r>
                    </a:p>
                    <a:p>
                      <a:pPr algn="l" fontAlgn="auto"/>
                      <a:r>
                        <a:rPr lang="en-US" sz="1200" b="0" i="0" u="none" strike="noStrike" dirty="0" smtClean="0">
                          <a:effectLst/>
                          <a:latin typeface="Times New Roman" pitchFamily="18" charset="0"/>
                          <a:cs typeface="Times New Roman" pitchFamily="18" charset="0"/>
                        </a:rPr>
                        <a:t>Lebanon</a:t>
                      </a:r>
                    </a:p>
                  </a:txBody>
                  <a:tcPr marL="9525" marR="9525" marT="9525" marB="0"/>
                </a:tc>
                <a:tc>
                  <a:txBody>
                    <a:bodyPr/>
                    <a:lstStyle/>
                    <a:p>
                      <a:pPr algn="ctr"/>
                      <a:r>
                        <a:rPr lang="en-US" sz="1200" dirty="0" smtClean="0">
                          <a:latin typeface="Times New Roman" pitchFamily="18" charset="0"/>
                          <a:cs typeface="Times New Roman" pitchFamily="18" charset="0"/>
                        </a:rPr>
                        <a:t>1994-1998</a:t>
                      </a:r>
                      <a:endParaRPr lang="en-US" sz="1200" i="0" dirty="0">
                        <a:latin typeface="Times New Roman" pitchFamily="18" charset="0"/>
                        <a:cs typeface="Times New Roman" pitchFamily="18" charset="0"/>
                      </a:endParaRPr>
                    </a:p>
                  </a:txBody>
                  <a:tcPr marL="9525" marR="9525" marT="9525" marB="0"/>
                </a:tc>
                <a:tc>
                  <a:txBody>
                    <a:bodyPr/>
                    <a:lstStyle/>
                    <a:p>
                      <a:pPr algn="ctr" fontAlgn="auto"/>
                      <a:r>
                        <a:rPr lang="en-US" sz="1200" u="none" strike="noStrike" dirty="0">
                          <a:effectLst/>
                          <a:latin typeface="Times New Roman" pitchFamily="18" charset="0"/>
                          <a:cs typeface="Times New Roman" pitchFamily="18" charset="0"/>
                        </a:rPr>
                        <a:t>1,600,000</a:t>
                      </a:r>
                      <a:endParaRPr lang="en-US" sz="1200" b="1" i="0" u="none" strike="noStrike" dirty="0">
                        <a:effectLst/>
                        <a:latin typeface="Times New Roman" pitchFamily="18" charset="0"/>
                        <a:cs typeface="Times New Roman" pitchFamily="18" charset="0"/>
                      </a:endParaRPr>
                    </a:p>
                  </a:txBody>
                  <a:tcPr marL="9525" marR="9525" marT="9525" marB="0"/>
                </a:tc>
                <a:extLst>
                  <a:ext uri="{0D108BD9-81ED-4DB2-BD59-A6C34878D82A}">
                    <a16:rowId xmlns:a16="http://schemas.microsoft.com/office/drawing/2014/main" xmlns="" val="10004"/>
                  </a:ext>
                </a:extLst>
              </a:tr>
              <a:tr h="429052">
                <a:tc>
                  <a:txBody>
                    <a:bodyPr/>
                    <a:lstStyle/>
                    <a:p>
                      <a:pPr algn="ctr" fontAlgn="ctr"/>
                      <a:r>
                        <a:rPr lang="en-US" sz="1200" u="none" strike="noStrike" dirty="0" smtClean="0">
                          <a:effectLst/>
                          <a:latin typeface="Times New Roman" pitchFamily="18" charset="0"/>
                          <a:cs typeface="Times New Roman" pitchFamily="18" charset="0"/>
                        </a:rPr>
                        <a:t>5</a:t>
                      </a:r>
                      <a:endParaRPr lang="en-US" sz="1200" b="1" i="0" u="none" strike="noStrike" dirty="0">
                        <a:effectLst/>
                        <a:latin typeface="Times New Roman" pitchFamily="18" charset="0"/>
                        <a:cs typeface="Times New Roman" pitchFamily="18" charset="0"/>
                      </a:endParaRPr>
                    </a:p>
                  </a:txBody>
                  <a:tcPr marL="6467" marR="6467" marT="6467"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solidFill>
                          <a:effectLst/>
                          <a:uLnTx/>
                          <a:uFillTx/>
                          <a:latin typeface="Times New Roman" pitchFamily="18" charset="0"/>
                          <a:ea typeface="宋体" panose="02010600030101010101" pitchFamily="2" charset="-122"/>
                          <a:cs typeface="Times New Roman" pitchFamily="18" charset="0"/>
                        </a:rPr>
                        <a:t>Private</a:t>
                      </a:r>
                      <a:endPar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a:txBody>
                  <a:tcPr marL="9525" marR="9525" marT="9525" marB="0"/>
                </a:tc>
                <a:tc>
                  <a:txBody>
                    <a:bodyPr/>
                    <a:lstStyle/>
                    <a:p>
                      <a:pPr algn="l" rtl="0" fontAlgn="auto"/>
                      <a:r>
                        <a:rPr lang="en-US" sz="1200" b="0" i="0" u="none" strike="noStrike" dirty="0" smtClean="0">
                          <a:effectLst/>
                          <a:latin typeface="Times New Roman" pitchFamily="18" charset="0"/>
                          <a:cs typeface="Times New Roman" pitchFamily="18" charset="0"/>
                        </a:rPr>
                        <a:t>King Abdulla Bin </a:t>
                      </a:r>
                      <a:r>
                        <a:rPr lang="en-US" sz="1200" b="0" i="0" u="none" strike="noStrike" dirty="0" err="1" smtClean="0">
                          <a:effectLst/>
                          <a:latin typeface="Times New Roman" pitchFamily="18" charset="0"/>
                          <a:cs typeface="Times New Roman" pitchFamily="18" charset="0"/>
                        </a:rPr>
                        <a:t>Abul</a:t>
                      </a:r>
                      <a:r>
                        <a:rPr lang="en-US" sz="1200" b="0" i="0" u="none" strike="noStrike" dirty="0" smtClean="0">
                          <a:effectLst/>
                          <a:latin typeface="Times New Roman" pitchFamily="18" charset="0"/>
                          <a:cs typeface="Times New Roman" pitchFamily="18" charset="0"/>
                        </a:rPr>
                        <a:t> Aziz Faculty</a:t>
                      </a:r>
                    </a:p>
                    <a:p>
                      <a:pPr algn="l" rtl="0" fontAlgn="auto"/>
                      <a:r>
                        <a:rPr lang="en-US" sz="1200" b="0" i="0" u="none" strike="noStrike" dirty="0" smtClean="0">
                          <a:effectLst/>
                          <a:latin typeface="Times New Roman" pitchFamily="18" charset="0"/>
                          <a:cs typeface="Times New Roman" pitchFamily="18" charset="0"/>
                        </a:rPr>
                        <a:t>Al </a:t>
                      </a:r>
                      <a:r>
                        <a:rPr lang="en-US" sz="1200" b="0" i="0" u="none" strike="noStrike" dirty="0" err="1" smtClean="0">
                          <a:effectLst/>
                          <a:latin typeface="Times New Roman" pitchFamily="18" charset="0"/>
                          <a:cs typeface="Times New Roman" pitchFamily="18" charset="0"/>
                        </a:rPr>
                        <a:t>Manar</a:t>
                      </a:r>
                      <a:r>
                        <a:rPr lang="en-US" sz="1200" b="0" i="0" u="none" strike="noStrike" dirty="0" smtClean="0">
                          <a:effectLst/>
                          <a:latin typeface="Times New Roman" pitchFamily="18" charset="0"/>
                          <a:cs typeface="Times New Roman" pitchFamily="18" charset="0"/>
                        </a:rPr>
                        <a:t> University</a:t>
                      </a:r>
                    </a:p>
                  </a:txBody>
                  <a:tcPr marL="9525" marR="9525" marT="9525" marB="0"/>
                </a:tc>
                <a:tc>
                  <a:txBody>
                    <a:bodyPr/>
                    <a:lstStyle/>
                    <a:p>
                      <a:pPr algn="l" rtl="0" fontAlgn="auto"/>
                      <a:r>
                        <a:rPr lang="en-US" sz="1200" b="0" i="0" u="none" strike="noStrike" dirty="0" smtClean="0">
                          <a:effectLst/>
                          <a:latin typeface="Times New Roman" pitchFamily="18" charset="0"/>
                          <a:cs typeface="Times New Roman" pitchFamily="18" charset="0"/>
                        </a:rPr>
                        <a:t>Buildings and ancillaries</a:t>
                      </a:r>
                    </a:p>
                    <a:p>
                      <a:pPr algn="l" rtl="0" fontAlgn="auto"/>
                      <a:r>
                        <a:rPr lang="en-US" sz="1200" b="0" i="0" u="none" strike="noStrike" dirty="0" smtClean="0">
                          <a:effectLst/>
                          <a:latin typeface="Times New Roman" pitchFamily="18" charset="0"/>
                          <a:cs typeface="Times New Roman" pitchFamily="18" charset="0"/>
                        </a:rPr>
                        <a:t>Lebanon</a:t>
                      </a:r>
                    </a:p>
                  </a:txBody>
                  <a:tcPr marL="9525" marR="9525" marT="9525" marB="0"/>
                </a:tc>
                <a:tc>
                  <a:txBody>
                    <a:bodyPr/>
                    <a:lstStyle/>
                    <a:p>
                      <a:pPr algn="ctr"/>
                      <a:r>
                        <a:rPr lang="en-US" sz="1200" dirty="0" smtClean="0">
                          <a:latin typeface="Times New Roman" pitchFamily="18" charset="0"/>
                          <a:cs typeface="Times New Roman" pitchFamily="18" charset="0"/>
                        </a:rPr>
                        <a:t>2010-2012</a:t>
                      </a:r>
                      <a:endParaRPr lang="en-US" sz="1200" i="0" dirty="0">
                        <a:latin typeface="Times New Roman" pitchFamily="18" charset="0"/>
                        <a:cs typeface="Times New Roman" pitchFamily="18" charset="0"/>
                      </a:endParaRPr>
                    </a:p>
                  </a:txBody>
                  <a:tcPr marL="9525" marR="9525" marT="9525" marB="0"/>
                </a:tc>
                <a:tc>
                  <a:txBody>
                    <a:bodyPr/>
                    <a:lstStyle/>
                    <a:p>
                      <a:pPr algn="ctr" fontAlgn="auto"/>
                      <a:r>
                        <a:rPr lang="en-US" sz="1200" u="none" strike="noStrike" dirty="0" smtClean="0">
                          <a:effectLst/>
                          <a:latin typeface="Times New Roman" pitchFamily="18" charset="0"/>
                          <a:cs typeface="Times New Roman" pitchFamily="18" charset="0"/>
                        </a:rPr>
                        <a:t>10,000,000</a:t>
                      </a:r>
                      <a:endParaRPr lang="en-US" sz="1200" b="1" i="0" u="none" strike="noStrike" dirty="0">
                        <a:effectLst/>
                        <a:latin typeface="Times New Roman" pitchFamily="18" charset="0"/>
                        <a:cs typeface="Times New Roman" pitchFamily="18" charset="0"/>
                      </a:endParaRPr>
                    </a:p>
                  </a:txBody>
                  <a:tcPr marL="9525" marR="9525" marT="9525" marB="0"/>
                </a:tc>
                <a:extLst>
                  <a:ext uri="{0D108BD9-81ED-4DB2-BD59-A6C34878D82A}">
                    <a16:rowId xmlns:a16="http://schemas.microsoft.com/office/drawing/2014/main" xmlns="" val="10005"/>
                  </a:ext>
                </a:extLst>
              </a:tr>
              <a:tr h="569629">
                <a:tc>
                  <a:txBody>
                    <a:bodyPr/>
                    <a:lstStyle/>
                    <a:p>
                      <a:pPr algn="ctr" fontAlgn="ctr"/>
                      <a:r>
                        <a:rPr lang="en-US" sz="1200" u="none" strike="noStrike" dirty="0" smtClean="0">
                          <a:effectLst/>
                          <a:latin typeface="Times New Roman" pitchFamily="18" charset="0"/>
                          <a:cs typeface="Times New Roman" pitchFamily="18" charset="0"/>
                        </a:rPr>
                        <a:t>6</a:t>
                      </a:r>
                      <a:endParaRPr lang="en-US" sz="1200" b="1" i="0" u="none" strike="noStrike" dirty="0">
                        <a:effectLst/>
                        <a:latin typeface="Times New Roman" pitchFamily="18" charset="0"/>
                        <a:cs typeface="Times New Roman" pitchFamily="18" charset="0"/>
                      </a:endParaRPr>
                    </a:p>
                  </a:txBody>
                  <a:tcPr marL="6467" marR="6467" marT="6467"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solidFill>
                          <a:effectLst/>
                          <a:uLnTx/>
                          <a:uFillTx/>
                          <a:latin typeface="Times New Roman" pitchFamily="18" charset="0"/>
                          <a:ea typeface="宋体" panose="02010600030101010101" pitchFamily="2" charset="-122"/>
                          <a:cs typeface="Times New Roman" pitchFamily="18" charset="0"/>
                        </a:rPr>
                        <a:t>Private</a:t>
                      </a:r>
                      <a:endPar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Times New Roman" pitchFamily="18" charset="0"/>
                      </a:endParaRPr>
                    </a:p>
                  </a:txBody>
                  <a:tcPr marL="9525" marR="9525" marT="9525" marB="0"/>
                </a:tc>
                <a:tc>
                  <a:txBody>
                    <a:bodyPr/>
                    <a:lstStyle/>
                    <a:p>
                      <a:pPr algn="l" fontAlgn="auto"/>
                      <a:r>
                        <a:rPr lang="en-US" sz="1200" b="0" i="0" u="none" strike="noStrike" dirty="0" smtClean="0">
                          <a:effectLst/>
                          <a:latin typeface="Times New Roman" pitchFamily="18" charset="0"/>
                          <a:cs typeface="Times New Roman" pitchFamily="18" charset="0"/>
                        </a:rPr>
                        <a:t>Caesar Palace Hotel</a:t>
                      </a:r>
                    </a:p>
                    <a:p>
                      <a:pPr algn="l" fontAlgn="auto"/>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algn="l" fontAlgn="auto"/>
                      <a:r>
                        <a:rPr lang="en-US" sz="1200" b="0" i="0" u="none" strike="noStrike" dirty="0" smtClean="0">
                          <a:effectLst/>
                          <a:latin typeface="Times New Roman" pitchFamily="18" charset="0"/>
                          <a:cs typeface="Times New Roman" pitchFamily="18" charset="0"/>
                        </a:rPr>
                        <a:t>Concrete repair, basement addition, and refurbishment</a:t>
                      </a:r>
                    </a:p>
                    <a:p>
                      <a:pPr algn="l" fontAlgn="auto"/>
                      <a:r>
                        <a:rPr lang="en-US" sz="1200" b="0" i="0" u="none" strike="noStrike" dirty="0" smtClean="0">
                          <a:effectLst/>
                          <a:latin typeface="Times New Roman" pitchFamily="18" charset="0"/>
                          <a:cs typeface="Times New Roman" pitchFamily="18" charset="0"/>
                        </a:rPr>
                        <a:t>Lebanon</a:t>
                      </a:r>
                      <a:endParaRPr lang="en-US" sz="1200" b="0" i="0" u="none" strike="noStrike" dirty="0">
                        <a:effectLst/>
                        <a:latin typeface="Times New Roman" pitchFamily="18" charset="0"/>
                        <a:cs typeface="Times New Roman" pitchFamily="18" charset="0"/>
                      </a:endParaRPr>
                    </a:p>
                  </a:txBody>
                  <a:tcPr marL="9525" marR="9525" marT="9525" marB="0"/>
                </a:tc>
                <a:tc>
                  <a:txBody>
                    <a:bodyPr/>
                    <a:lstStyle/>
                    <a:p>
                      <a:pPr algn="ctr"/>
                      <a:r>
                        <a:rPr lang="en-US" sz="1200" dirty="0" smtClean="0">
                          <a:latin typeface="Times New Roman" pitchFamily="18" charset="0"/>
                          <a:cs typeface="Times New Roman" pitchFamily="18" charset="0"/>
                        </a:rPr>
                        <a:t>2006-2009</a:t>
                      </a:r>
                      <a:endParaRPr lang="en-US" sz="1200" i="0" dirty="0">
                        <a:latin typeface="Times New Roman" pitchFamily="18" charset="0"/>
                        <a:cs typeface="Times New Roman" pitchFamily="18" charset="0"/>
                      </a:endParaRPr>
                    </a:p>
                  </a:txBody>
                  <a:tcPr marL="9525" marR="9525" marT="9525" marB="0"/>
                </a:tc>
                <a:tc>
                  <a:txBody>
                    <a:bodyPr/>
                    <a:lstStyle/>
                    <a:p>
                      <a:pPr algn="ctr" fontAlgn="auto"/>
                      <a:r>
                        <a:rPr lang="en-US" sz="1200" u="none" strike="noStrike" dirty="0">
                          <a:effectLst/>
                          <a:latin typeface="Times New Roman" pitchFamily="18" charset="0"/>
                          <a:cs typeface="Times New Roman" pitchFamily="18" charset="0"/>
                        </a:rPr>
                        <a:t>7</a:t>
                      </a:r>
                      <a:r>
                        <a:rPr lang="en-US" sz="1200" u="none" strike="noStrike" dirty="0" smtClean="0">
                          <a:effectLst/>
                          <a:latin typeface="Times New Roman" pitchFamily="18" charset="0"/>
                          <a:cs typeface="Times New Roman" pitchFamily="18" charset="0"/>
                        </a:rPr>
                        <a:t>,700,000</a:t>
                      </a:r>
                      <a:endParaRPr lang="en-US" sz="1200" b="1" i="0" u="none" strike="noStrike" dirty="0">
                        <a:effectLst/>
                        <a:latin typeface="Times New Roman" pitchFamily="18" charset="0"/>
                        <a:cs typeface="Times New Roman" pitchFamily="18" charset="0"/>
                      </a:endParaRPr>
                    </a:p>
                  </a:txBody>
                  <a:tcPr marL="9525" marR="9525" marT="9525" marB="0"/>
                </a:tc>
                <a:extLst>
                  <a:ext uri="{0D108BD9-81ED-4DB2-BD59-A6C34878D82A}">
                    <a16:rowId xmlns:a16="http://schemas.microsoft.com/office/drawing/2014/main" xmlns="" val="10006"/>
                  </a:ext>
                </a:extLst>
              </a:tr>
            </a:tbl>
          </a:graphicData>
        </a:graphic>
      </p:graphicFrame>
      <p:pic>
        <p:nvPicPr>
          <p:cNvPr id="9" name="Picture 2" descr="https://encrypted-tbn2.gstatic.com/images?q=tbn:ANd9GcRN90SPGUankwjL_4aXFZ47iNwcOTbl3dEbZ6wUoL4Ef3Fnx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26407"/>
            <a:ext cx="3490100" cy="261421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5" descr="https://encrypted-tbn1.gstatic.com/images?q=tbn:ANd9GcQz136PbxUnx8H8j8SfeKCbXgluM_idgjOo8YmYrelDE-lAfGt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983" y="4020312"/>
            <a:ext cx="3494168" cy="261726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5979" t="12752" r="18004" b="10724"/>
          <a:stretch/>
        </p:blipFill>
        <p:spPr>
          <a:xfrm>
            <a:off x="3777550" y="4020312"/>
            <a:ext cx="1556450" cy="2617262"/>
          </a:xfrm>
          <a:prstGeom prst="rect">
            <a:avLst/>
          </a:prstGeom>
          <a:ln>
            <a:solidFill>
              <a:schemeClr val="accent1"/>
            </a:solidFill>
          </a:ln>
        </p:spPr>
      </p:pic>
    </p:spTree>
    <p:extLst>
      <p:ext uri="{BB962C8B-B14F-4D97-AF65-F5344CB8AC3E}">
        <p14:creationId xmlns:p14="http://schemas.microsoft.com/office/powerpoint/2010/main" val="32090401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62799" y="3009898"/>
            <a:ext cx="1959429" cy="2340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dirty="0">
              <a:solidFill>
                <a:prstClr val="white"/>
              </a:solidFill>
            </a:endParaRPr>
          </a:p>
        </p:txBody>
      </p:sp>
      <p:cxnSp>
        <p:nvCxnSpPr>
          <p:cNvPr id="8" name="Straight Connector 7"/>
          <p:cNvCxnSpPr/>
          <p:nvPr/>
        </p:nvCxnSpPr>
        <p:spPr>
          <a:xfrm>
            <a:off x="4539343" y="3287485"/>
            <a:ext cx="4604657" cy="0"/>
          </a:xfrm>
          <a:prstGeom prst="line">
            <a:avLst/>
          </a:prstGeom>
        </p:spPr>
        <p:style>
          <a:lnRef idx="2">
            <a:schemeClr val="accent3"/>
          </a:lnRef>
          <a:fillRef idx="0">
            <a:schemeClr val="accent3"/>
          </a:fillRef>
          <a:effectRef idx="1">
            <a:schemeClr val="accent3"/>
          </a:effectRef>
          <a:fontRef idx="minor">
            <a:schemeClr val="tx1"/>
          </a:fontRef>
        </p:style>
      </p:cxnSp>
      <p:sp>
        <p:nvSpPr>
          <p:cNvPr id="2" name="Rectangle 1"/>
          <p:cNvSpPr/>
          <p:nvPr/>
        </p:nvSpPr>
        <p:spPr>
          <a:xfrm>
            <a:off x="4979387" y="2957643"/>
            <a:ext cx="1747594" cy="307777"/>
          </a:xfrm>
          <a:prstGeom prst="rect">
            <a:avLst/>
          </a:prstGeom>
        </p:spPr>
        <p:txBody>
          <a:bodyPr wrap="none">
            <a:spAutoFit/>
          </a:bodyPr>
          <a:lstStyle/>
          <a:p>
            <a:pPr lvl="0" algn="ctr"/>
            <a:r>
              <a:rPr lang="en-US" sz="1400" dirty="0">
                <a:solidFill>
                  <a:prstClr val="white"/>
                </a:solidFill>
              </a:rPr>
              <a:t>EQUIPMENT  LIST</a:t>
            </a:r>
          </a:p>
        </p:txBody>
      </p:sp>
      <p:cxnSp>
        <p:nvCxnSpPr>
          <p:cNvPr id="12" name="Straight Connector 11"/>
          <p:cNvCxnSpPr/>
          <p:nvPr/>
        </p:nvCxnSpPr>
        <p:spPr>
          <a:xfrm>
            <a:off x="0" y="2932954"/>
            <a:ext cx="4539341" cy="0"/>
          </a:xfrm>
          <a:prstGeom prst="line">
            <a:avLst/>
          </a:prstGeom>
        </p:spPr>
        <p:style>
          <a:lnRef idx="2">
            <a:schemeClr val="accent3"/>
          </a:lnRef>
          <a:fillRef idx="0">
            <a:schemeClr val="accent3"/>
          </a:fillRef>
          <a:effectRef idx="1">
            <a:schemeClr val="accent3"/>
          </a:effectRef>
          <a:fontRef idx="minor">
            <a:schemeClr val="tx1"/>
          </a:fontRef>
        </p:style>
      </p:cxnSp>
      <p:sp>
        <p:nvSpPr>
          <p:cNvPr id="10" name="Rectangle 9"/>
          <p:cNvSpPr/>
          <p:nvPr/>
        </p:nvSpPr>
        <p:spPr>
          <a:xfrm>
            <a:off x="-1" y="3004455"/>
            <a:ext cx="4539341" cy="2224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586822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5845629" y="152399"/>
            <a:ext cx="3287485"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24000"/>
            <a:ext cx="3341914" cy="3276600"/>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graphicFrame>
        <p:nvGraphicFramePr>
          <p:cNvPr id="7" name="Table 6">
            <a:extLst>
              <a:ext uri="{FF2B5EF4-FFF2-40B4-BE49-F238E27FC236}">
                <a16:creationId xmlns:a16="http://schemas.microsoft.com/office/drawing/2014/main" xmlns="" id="{3ADB7C04-56D8-49E0-8A78-6CEEAA15B5EC}"/>
              </a:ext>
            </a:extLst>
          </p:cNvPr>
          <p:cNvGraphicFramePr>
            <a:graphicFrameLocks noGrp="1"/>
          </p:cNvGraphicFramePr>
          <p:nvPr>
            <p:extLst>
              <p:ext uri="{D42A27DB-BD31-4B8C-83A1-F6EECF244321}">
                <p14:modId xmlns:p14="http://schemas.microsoft.com/office/powerpoint/2010/main" val="3956328289"/>
              </p:ext>
            </p:extLst>
          </p:nvPr>
        </p:nvGraphicFramePr>
        <p:xfrm>
          <a:off x="3799114" y="430881"/>
          <a:ext cx="5334000" cy="6427113"/>
        </p:xfrm>
        <a:graphic>
          <a:graphicData uri="http://schemas.openxmlformats.org/drawingml/2006/table">
            <a:tbl>
              <a:tblPr>
                <a:tableStyleId>{0505E3EF-67EA-436B-97B2-0124C06EBD24}</a:tableStyleId>
              </a:tblPr>
              <a:tblGrid>
                <a:gridCol w="1572846">
                  <a:extLst>
                    <a:ext uri="{9D8B030D-6E8A-4147-A177-3AD203B41FA5}">
                      <a16:colId xmlns:a16="http://schemas.microsoft.com/office/drawing/2014/main" xmlns="" val="20000"/>
                    </a:ext>
                  </a:extLst>
                </a:gridCol>
                <a:gridCol w="3194711">
                  <a:extLst>
                    <a:ext uri="{9D8B030D-6E8A-4147-A177-3AD203B41FA5}">
                      <a16:colId xmlns:a16="http://schemas.microsoft.com/office/drawing/2014/main" xmlns="" val="20001"/>
                    </a:ext>
                  </a:extLst>
                </a:gridCol>
                <a:gridCol w="566443">
                  <a:extLst>
                    <a:ext uri="{9D8B030D-6E8A-4147-A177-3AD203B41FA5}">
                      <a16:colId xmlns:a16="http://schemas.microsoft.com/office/drawing/2014/main" xmlns="" val="20002"/>
                    </a:ext>
                  </a:extLst>
                </a:gridCol>
              </a:tblGrid>
              <a:tr h="191787">
                <a:tc gridSpan="3">
                  <a:txBody>
                    <a:bodyPr/>
                    <a:lstStyle/>
                    <a:p>
                      <a:pPr algn="ctr" fontAlgn="t"/>
                      <a:r>
                        <a:rPr lang="en-US" sz="1200" u="none" strike="noStrike" dirty="0">
                          <a:effectLst/>
                        </a:rPr>
                        <a:t>Machineries and Equipment</a:t>
                      </a:r>
                      <a:endParaRPr lang="en-US" sz="1200" b="1" i="0" u="none" strike="noStrike" dirty="0">
                        <a:effectLst/>
                        <a:latin typeface="Times New Roman" pitchFamily="18" charset="0"/>
                        <a:cs typeface="Times New Roman" pitchFamily="18" charset="0"/>
                      </a:endParaRPr>
                    </a:p>
                  </a:txBody>
                  <a:tcPr marL="4359" marR="4359" marT="4359" marB="0">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60566">
                <a:tc>
                  <a:txBody>
                    <a:bodyPr/>
                    <a:lstStyle/>
                    <a:p>
                      <a:pPr algn="ctr" fontAlgn="t"/>
                      <a:r>
                        <a:rPr lang="en-US" sz="1000" b="1" u="none" strike="noStrike" dirty="0">
                          <a:effectLst/>
                          <a:latin typeface="Times New Roman" pitchFamily="18" charset="0"/>
                          <a:cs typeface="Times New Roman" pitchFamily="18" charset="0"/>
                        </a:rPr>
                        <a:t>Item number</a:t>
                      </a:r>
                      <a:endParaRPr lang="en-US" sz="1000" b="1" i="0" u="none" strike="noStrike" dirty="0">
                        <a:effectLst/>
                        <a:latin typeface="Times New Roman" pitchFamily="18" charset="0"/>
                        <a:cs typeface="Times New Roman" pitchFamily="18" charset="0"/>
                      </a:endParaRPr>
                    </a:p>
                  </a:txBody>
                  <a:tcPr marL="4359" marR="4359" marT="4359" marB="0"/>
                </a:tc>
                <a:tc>
                  <a:txBody>
                    <a:bodyPr/>
                    <a:lstStyle/>
                    <a:p>
                      <a:pPr algn="l" fontAlgn="t"/>
                      <a:r>
                        <a:rPr lang="en-US" sz="1000" b="1" u="none" strike="noStrike" dirty="0">
                          <a:effectLst/>
                          <a:latin typeface="Times New Roman" pitchFamily="18" charset="0"/>
                          <a:cs typeface="Times New Roman" pitchFamily="18" charset="0"/>
                        </a:rPr>
                        <a:t>Description </a:t>
                      </a:r>
                      <a:endParaRPr lang="en-US" sz="1000" b="1" i="0" u="none" strike="noStrike" dirty="0">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     Quantity</a:t>
                      </a:r>
                      <a:endParaRPr lang="en-US" sz="900" b="1" i="0" u="none" strike="noStrike" dirty="0">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01"/>
                  </a:ext>
                </a:extLst>
              </a:tr>
              <a:tr h="285448">
                <a:tc>
                  <a:txBody>
                    <a:bodyPr/>
                    <a:lstStyle/>
                    <a:p>
                      <a:pPr algn="ctr" fontAlgn="t"/>
                      <a:r>
                        <a:rPr lang="en-US" sz="1200" u="none" strike="noStrike" dirty="0">
                          <a:effectLst/>
                          <a:latin typeface="Times New Roman" pitchFamily="18" charset="0"/>
                          <a:cs typeface="Times New Roman" pitchFamily="18" charset="0"/>
                        </a:rPr>
                        <a:t>Cranes</a:t>
                      </a:r>
                      <a:endParaRPr lang="en-US" sz="1200" b="1" i="0" u="none" strike="noStrike" dirty="0">
                        <a:effectLst/>
                        <a:latin typeface="Times New Roman" pitchFamily="18" charset="0"/>
                        <a:cs typeface="Times New Roman" pitchFamily="18" charset="0"/>
                      </a:endParaRPr>
                    </a:p>
                  </a:txBody>
                  <a:tcPr marL="4359" marR="4359" marT="4359" marB="0">
                    <a:solidFill>
                      <a:schemeClr val="accent3"/>
                    </a:solidFill>
                  </a:tcPr>
                </a:tc>
                <a:tc gridSpan="2">
                  <a:txBody>
                    <a:bodyPr/>
                    <a:lstStyle/>
                    <a:p>
                      <a:pPr algn="l" fontAlgn="t"/>
                      <a:r>
                        <a:rPr lang="en-US" sz="900" u="none" strike="noStrike" dirty="0">
                          <a:effectLst/>
                          <a:latin typeface="Times New Roman" pitchFamily="18" charset="0"/>
                          <a:cs typeface="Times New Roman" pitchFamily="18" charset="0"/>
                        </a:rPr>
                        <a:t> </a:t>
                      </a:r>
                      <a:endParaRPr lang="en-US" sz="900" b="0" i="0" u="none" strike="noStrike" dirty="0">
                        <a:effectLst/>
                        <a:latin typeface="Times New Roman" pitchFamily="18" charset="0"/>
                        <a:cs typeface="Times New Roman" pitchFamily="18" charset="0"/>
                      </a:endParaRPr>
                    </a:p>
                    <a:p>
                      <a:pPr algn="l" fontAlgn="t"/>
                      <a:r>
                        <a:rPr lang="en-US" sz="900" u="none" strike="noStrike" dirty="0">
                          <a:effectLst/>
                          <a:latin typeface="Times New Roman" pitchFamily="18" charset="0"/>
                          <a:cs typeface="Times New Roman" pitchFamily="18" charset="0"/>
                        </a:rPr>
                        <a:t> </a:t>
                      </a:r>
                      <a:endParaRPr lang="en-US" sz="900" b="0" i="0" u="none" strike="noStrike" dirty="0">
                        <a:effectLst/>
                        <a:latin typeface="Times New Roman" pitchFamily="18" charset="0"/>
                        <a:cs typeface="Times New Roman" pitchFamily="18" charset="0"/>
                      </a:endParaRPr>
                    </a:p>
                  </a:txBody>
                  <a:tcPr marL="4359" marR="4359" marT="4359" marB="0">
                    <a:solidFill>
                      <a:schemeClr val="accent3"/>
                    </a:solidFill>
                  </a:tcPr>
                </a:tc>
                <a:tc hMerge="1">
                  <a:txBody>
                    <a:bodyPr/>
                    <a:lstStyle/>
                    <a:p>
                      <a:endParaRPr lang="en-US"/>
                    </a:p>
                  </a:txBody>
                  <a:tcPr/>
                </a:tc>
                <a:extLst>
                  <a:ext uri="{0D108BD9-81ED-4DB2-BD59-A6C34878D82A}">
                    <a16:rowId xmlns:a16="http://schemas.microsoft.com/office/drawing/2014/main" xmlns="" val="10002"/>
                  </a:ext>
                </a:extLst>
              </a:tr>
              <a:tr h="144956">
                <a:tc>
                  <a:txBody>
                    <a:bodyPr/>
                    <a:lstStyle/>
                    <a:p>
                      <a:pPr algn="ctr" fontAlgn="t"/>
                      <a:r>
                        <a:rPr lang="en-US" sz="900" u="none" strike="noStrike" dirty="0">
                          <a:effectLst/>
                          <a:latin typeface="Times New Roman" pitchFamily="18" charset="0"/>
                          <a:cs typeface="Times New Roman" pitchFamily="18" charset="0"/>
                        </a:rPr>
                        <a:t>1</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l" fontAlgn="t"/>
                      <a:r>
                        <a:rPr lang="fr-FR" sz="900" u="none" strike="noStrike" dirty="0">
                          <a:effectLst/>
                          <a:latin typeface="Times New Roman" pitchFamily="18" charset="0"/>
                          <a:cs typeface="Times New Roman" pitchFamily="18" charset="0"/>
                        </a:rPr>
                        <a:t>T/CRANE - POTAIN-428 36M JIB HUH 36M - A</a:t>
                      </a:r>
                      <a:endParaRPr lang="fr-FR" sz="900" b="0" i="0" u="none" strike="noStrike" dirty="0">
                        <a:effectLst/>
                        <a:latin typeface="Times New Roman" pitchFamily="18" charset="0"/>
                        <a:cs typeface="Times New Roman" pitchFamily="18" charset="0"/>
                      </a:endParaRPr>
                    </a:p>
                  </a:txBody>
                  <a:tcPr marL="4359" marR="4359" marT="4359" marB="0"/>
                </a:tc>
                <a:tc>
                  <a:txBody>
                    <a:bodyPr/>
                    <a:lstStyle/>
                    <a:p>
                      <a:pPr algn="ctr" fontAlgn="b"/>
                      <a:r>
                        <a:rPr lang="en-US" sz="900" u="none" strike="noStrike" dirty="0">
                          <a:effectLst/>
                          <a:latin typeface="Times New Roman" pitchFamily="18" charset="0"/>
                          <a:cs typeface="Times New Roman" pitchFamily="18" charset="0"/>
                        </a:rPr>
                        <a:t>8</a:t>
                      </a:r>
                      <a:endParaRPr lang="en-US" sz="900" b="0" i="0" u="none" strike="noStrike" dirty="0">
                        <a:solidFill>
                          <a:srgbClr val="000000"/>
                        </a:solidFill>
                        <a:effectLst/>
                        <a:latin typeface="Times New Roman" pitchFamily="18" charset="0"/>
                        <a:cs typeface="Times New Roman" pitchFamily="18" charset="0"/>
                      </a:endParaRPr>
                    </a:p>
                  </a:txBody>
                  <a:tcPr marL="4359" marR="4359" marT="4359" marB="0" anchor="b"/>
                </a:tc>
                <a:extLst>
                  <a:ext uri="{0D108BD9-81ED-4DB2-BD59-A6C34878D82A}">
                    <a16:rowId xmlns:a16="http://schemas.microsoft.com/office/drawing/2014/main" xmlns="" val="10003"/>
                  </a:ext>
                </a:extLst>
              </a:tr>
              <a:tr h="144956">
                <a:tc>
                  <a:txBody>
                    <a:bodyPr/>
                    <a:lstStyle/>
                    <a:p>
                      <a:pPr algn="ctr" fontAlgn="t"/>
                      <a:r>
                        <a:rPr lang="en-US" sz="900" u="none" strike="noStrike" dirty="0">
                          <a:effectLst/>
                          <a:latin typeface="Times New Roman" pitchFamily="18" charset="0"/>
                          <a:cs typeface="Times New Roman" pitchFamily="18" charset="0"/>
                        </a:rPr>
                        <a:t>2</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l" fontAlgn="t"/>
                      <a:r>
                        <a:rPr lang="fr-FR" sz="900" u="none" strike="noStrike" dirty="0">
                          <a:effectLst/>
                          <a:latin typeface="Times New Roman" pitchFamily="18" charset="0"/>
                          <a:cs typeface="Times New Roman" pitchFamily="18" charset="0"/>
                        </a:rPr>
                        <a:t>T/CRANE - POTAIN-764E 48M JIB HUH </a:t>
                      </a:r>
                      <a:endParaRPr lang="fr-FR" sz="900" b="0" i="0" u="none" strike="noStrike" dirty="0">
                        <a:effectLst/>
                        <a:latin typeface="Times New Roman" pitchFamily="18" charset="0"/>
                        <a:cs typeface="Times New Roman" pitchFamily="18" charset="0"/>
                      </a:endParaRPr>
                    </a:p>
                  </a:txBody>
                  <a:tcPr marL="4359" marR="4359" marT="4359" marB="0"/>
                </a:tc>
                <a:tc>
                  <a:txBody>
                    <a:bodyPr/>
                    <a:lstStyle/>
                    <a:p>
                      <a:pPr algn="ctr" fontAlgn="b"/>
                      <a:r>
                        <a:rPr lang="en-US" sz="900" u="none" strike="noStrike">
                          <a:effectLst/>
                          <a:latin typeface="Times New Roman" pitchFamily="18" charset="0"/>
                          <a:cs typeface="Times New Roman" pitchFamily="18" charset="0"/>
                        </a:rPr>
                        <a:t>6</a:t>
                      </a:r>
                      <a:endParaRPr lang="en-US" sz="900" b="0" i="0" u="none" strike="noStrike">
                        <a:solidFill>
                          <a:srgbClr val="000000"/>
                        </a:solidFill>
                        <a:effectLst/>
                        <a:latin typeface="Times New Roman" pitchFamily="18" charset="0"/>
                        <a:cs typeface="Times New Roman" pitchFamily="18" charset="0"/>
                      </a:endParaRPr>
                    </a:p>
                  </a:txBody>
                  <a:tcPr marL="4359" marR="4359" marT="4359" marB="0" anchor="b"/>
                </a:tc>
                <a:extLst>
                  <a:ext uri="{0D108BD9-81ED-4DB2-BD59-A6C34878D82A}">
                    <a16:rowId xmlns:a16="http://schemas.microsoft.com/office/drawing/2014/main" xmlns="" val="10004"/>
                  </a:ext>
                </a:extLst>
              </a:tr>
              <a:tr h="144956">
                <a:tc>
                  <a:txBody>
                    <a:bodyPr/>
                    <a:lstStyle/>
                    <a:p>
                      <a:pPr algn="ctr" fontAlgn="t"/>
                      <a:r>
                        <a:rPr lang="en-US" sz="900" u="none" strike="noStrike" dirty="0">
                          <a:effectLst/>
                          <a:latin typeface="Times New Roman" pitchFamily="18" charset="0"/>
                          <a:cs typeface="Times New Roman" pitchFamily="18" charset="0"/>
                        </a:rPr>
                        <a:t>3</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l" fontAlgn="t"/>
                      <a:r>
                        <a:rPr lang="fr-FR" sz="900" u="none" strike="noStrike" dirty="0">
                          <a:effectLst/>
                          <a:latin typeface="Times New Roman" pitchFamily="18" charset="0"/>
                          <a:cs typeface="Times New Roman" pitchFamily="18" charset="0"/>
                        </a:rPr>
                        <a:t>CRANE POTAIN MC 85 B</a:t>
                      </a:r>
                      <a:endParaRPr lang="fr-FR"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4</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05"/>
                  </a:ext>
                </a:extLst>
              </a:tr>
              <a:tr h="285448">
                <a:tc>
                  <a:txBody>
                    <a:bodyPr/>
                    <a:lstStyle/>
                    <a:p>
                      <a:pPr algn="ctr" fontAlgn="t"/>
                      <a:r>
                        <a:rPr lang="en-US" sz="900" u="none" strike="noStrike">
                          <a:effectLst/>
                          <a:latin typeface="Times New Roman" pitchFamily="18" charset="0"/>
                          <a:cs typeface="Times New Roman" pitchFamily="18" charset="0"/>
                        </a:rPr>
                        <a:t>4</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Tower Crane Electric Powered- Concrete Foundation Non Slewing 5,10 ton</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a:effectLst/>
                          <a:latin typeface="Times New Roman" pitchFamily="18" charset="0"/>
                          <a:cs typeface="Times New Roman" pitchFamily="18" charset="0"/>
                        </a:rPr>
                        <a:t>12</a:t>
                      </a:r>
                      <a:endParaRPr lang="en-US" sz="900" b="0" i="0" u="none" strike="noStrike">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06"/>
                  </a:ext>
                </a:extLst>
              </a:tr>
              <a:tr h="144956">
                <a:tc>
                  <a:txBody>
                    <a:bodyPr/>
                    <a:lstStyle/>
                    <a:p>
                      <a:pPr algn="ctr" fontAlgn="t"/>
                      <a:r>
                        <a:rPr lang="en-US" sz="900" u="none" strike="noStrike">
                          <a:effectLst/>
                          <a:latin typeface="Times New Roman" pitchFamily="18" charset="0"/>
                          <a:cs typeface="Times New Roman" pitchFamily="18" charset="0"/>
                        </a:rPr>
                        <a:t>5</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Mobile crane 200 ton</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a:effectLst/>
                          <a:latin typeface="Times New Roman" pitchFamily="18" charset="0"/>
                          <a:cs typeface="Times New Roman" pitchFamily="18" charset="0"/>
                        </a:rPr>
                        <a:t>1</a:t>
                      </a:r>
                      <a:endParaRPr lang="en-US" sz="900" b="0" i="0" u="none" strike="noStrike">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07"/>
                  </a:ext>
                </a:extLst>
              </a:tr>
              <a:tr h="285448">
                <a:tc>
                  <a:txBody>
                    <a:bodyPr/>
                    <a:lstStyle/>
                    <a:p>
                      <a:pPr algn="ctr" fontAlgn="t"/>
                      <a:r>
                        <a:rPr lang="en-US" sz="1200" u="none" strike="noStrike" dirty="0">
                          <a:effectLst/>
                          <a:latin typeface="Times New Roman" pitchFamily="18" charset="0"/>
                          <a:cs typeface="Times New Roman" pitchFamily="18" charset="0"/>
                        </a:rPr>
                        <a:t>Heavy Machines</a:t>
                      </a:r>
                      <a:endParaRPr lang="en-US" sz="1200" b="1" i="0" u="none" strike="noStrike" dirty="0">
                        <a:effectLst/>
                        <a:latin typeface="Times New Roman" pitchFamily="18" charset="0"/>
                        <a:cs typeface="Times New Roman" pitchFamily="18" charset="0"/>
                      </a:endParaRPr>
                    </a:p>
                  </a:txBody>
                  <a:tcPr marL="4359" marR="4359" marT="4359" marB="0">
                    <a:solidFill>
                      <a:schemeClr val="accent3"/>
                    </a:solidFill>
                  </a:tcPr>
                </a:tc>
                <a:tc gridSpan="2">
                  <a:txBody>
                    <a:bodyPr/>
                    <a:lstStyle/>
                    <a:p>
                      <a:pPr algn="l" fontAlgn="t"/>
                      <a:r>
                        <a:rPr lang="en-US" sz="900" u="none" strike="noStrike" dirty="0">
                          <a:effectLst/>
                          <a:latin typeface="Times New Roman" pitchFamily="18" charset="0"/>
                          <a:cs typeface="Times New Roman" pitchFamily="18" charset="0"/>
                        </a:rPr>
                        <a:t> </a:t>
                      </a:r>
                      <a:endParaRPr lang="en-US" sz="900" b="0" i="0" u="none" strike="noStrike" dirty="0">
                        <a:effectLst/>
                        <a:latin typeface="Times New Roman" pitchFamily="18" charset="0"/>
                        <a:cs typeface="Times New Roman" pitchFamily="18" charset="0"/>
                      </a:endParaRPr>
                    </a:p>
                    <a:p>
                      <a:pPr algn="l" fontAlgn="t"/>
                      <a:r>
                        <a:rPr lang="en-US" sz="900" u="none" strike="noStrike" dirty="0">
                          <a:effectLst/>
                          <a:latin typeface="Times New Roman" pitchFamily="18" charset="0"/>
                          <a:cs typeface="Times New Roman" pitchFamily="18" charset="0"/>
                        </a:rPr>
                        <a:t> </a:t>
                      </a:r>
                      <a:endParaRPr lang="en-US" sz="900" b="0" i="0" u="none" strike="noStrike" dirty="0">
                        <a:effectLst/>
                        <a:latin typeface="Times New Roman" pitchFamily="18" charset="0"/>
                        <a:cs typeface="Times New Roman" pitchFamily="18" charset="0"/>
                      </a:endParaRPr>
                    </a:p>
                  </a:txBody>
                  <a:tcPr marL="4359" marR="4359" marT="4359" marB="0">
                    <a:solidFill>
                      <a:schemeClr val="accent3"/>
                    </a:solidFill>
                  </a:tcPr>
                </a:tc>
                <a:tc hMerge="1">
                  <a:txBody>
                    <a:bodyPr/>
                    <a:lstStyle/>
                    <a:p>
                      <a:endParaRPr lang="en-US"/>
                    </a:p>
                  </a:txBody>
                  <a:tcPr/>
                </a:tc>
                <a:extLst>
                  <a:ext uri="{0D108BD9-81ED-4DB2-BD59-A6C34878D82A}">
                    <a16:rowId xmlns:a16="http://schemas.microsoft.com/office/drawing/2014/main" xmlns="" val="10008"/>
                  </a:ext>
                </a:extLst>
              </a:tr>
              <a:tr h="144956">
                <a:tc>
                  <a:txBody>
                    <a:bodyPr/>
                    <a:lstStyle/>
                    <a:p>
                      <a:pPr algn="ctr" fontAlgn="t"/>
                      <a:r>
                        <a:rPr lang="en-US" sz="900" u="none" strike="noStrike" dirty="0">
                          <a:effectLst/>
                          <a:latin typeface="Times New Roman" pitchFamily="18" charset="0"/>
                          <a:cs typeface="Times New Roman" pitchFamily="18" charset="0"/>
                        </a:rPr>
                        <a:t>6</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Shovel KOMATSU 470</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dirty="0">
                          <a:effectLst/>
                          <a:latin typeface="Times New Roman" pitchFamily="18" charset="0"/>
                          <a:cs typeface="Times New Roman" pitchFamily="18" charset="0"/>
                        </a:rPr>
                        <a:t>1</a:t>
                      </a:r>
                      <a:endParaRPr lang="en-US" sz="900" b="0" i="0" u="none" strike="noStrike" dirty="0">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09"/>
                  </a:ext>
                </a:extLst>
              </a:tr>
              <a:tr h="144956">
                <a:tc>
                  <a:txBody>
                    <a:bodyPr/>
                    <a:lstStyle/>
                    <a:p>
                      <a:pPr algn="ctr" fontAlgn="t"/>
                      <a:r>
                        <a:rPr lang="en-US" sz="900" u="none" strike="noStrike">
                          <a:effectLst/>
                          <a:latin typeface="Times New Roman" pitchFamily="18" charset="0"/>
                          <a:cs typeface="Times New Roman" pitchFamily="18" charset="0"/>
                        </a:rPr>
                        <a:t>7</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Shovel CAT 962 G</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2</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10"/>
                  </a:ext>
                </a:extLst>
              </a:tr>
              <a:tr h="144956">
                <a:tc>
                  <a:txBody>
                    <a:bodyPr/>
                    <a:lstStyle/>
                    <a:p>
                      <a:pPr algn="ctr" fontAlgn="t"/>
                      <a:r>
                        <a:rPr lang="en-US" sz="900" u="none" strike="noStrike">
                          <a:effectLst/>
                          <a:latin typeface="Times New Roman" pitchFamily="18" charset="0"/>
                          <a:cs typeface="Times New Roman" pitchFamily="18" charset="0"/>
                        </a:rPr>
                        <a:t>8</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Volvo Excavator 290BLC</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11</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11"/>
                  </a:ext>
                </a:extLst>
              </a:tr>
              <a:tr h="144956">
                <a:tc>
                  <a:txBody>
                    <a:bodyPr/>
                    <a:lstStyle/>
                    <a:p>
                      <a:pPr algn="ctr" fontAlgn="t"/>
                      <a:r>
                        <a:rPr lang="en-US" sz="900" u="none" strike="noStrike">
                          <a:effectLst/>
                          <a:latin typeface="Times New Roman" pitchFamily="18" charset="0"/>
                          <a:cs typeface="Times New Roman" pitchFamily="18" charset="0"/>
                        </a:rPr>
                        <a:t>9</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Volvo Excavator 360BLC</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3</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12"/>
                  </a:ext>
                </a:extLst>
              </a:tr>
              <a:tr h="144956">
                <a:tc>
                  <a:txBody>
                    <a:bodyPr/>
                    <a:lstStyle/>
                    <a:p>
                      <a:pPr algn="ctr" fontAlgn="t"/>
                      <a:r>
                        <a:rPr lang="en-US" sz="900" u="none" strike="noStrike">
                          <a:effectLst/>
                          <a:latin typeface="Times New Roman" pitchFamily="18" charset="0"/>
                          <a:cs typeface="Times New Roman" pitchFamily="18" charset="0"/>
                        </a:rPr>
                        <a:t>10</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Volvo Excavator 240BLC</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2</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13"/>
                  </a:ext>
                </a:extLst>
              </a:tr>
              <a:tr h="144956">
                <a:tc>
                  <a:txBody>
                    <a:bodyPr/>
                    <a:lstStyle/>
                    <a:p>
                      <a:pPr algn="ctr" fontAlgn="t"/>
                      <a:r>
                        <a:rPr lang="en-US" sz="900" u="none" strike="noStrike">
                          <a:effectLst/>
                          <a:latin typeface="Times New Roman" pitchFamily="18" charset="0"/>
                          <a:cs typeface="Times New Roman" pitchFamily="18" charset="0"/>
                        </a:rPr>
                        <a:t>11</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Volvo Excavator 210BLC</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1</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14"/>
                  </a:ext>
                </a:extLst>
              </a:tr>
              <a:tr h="144956">
                <a:tc>
                  <a:txBody>
                    <a:bodyPr/>
                    <a:lstStyle/>
                    <a:p>
                      <a:pPr algn="ctr" fontAlgn="t"/>
                      <a:r>
                        <a:rPr lang="en-US" sz="900" u="none" strike="noStrike">
                          <a:effectLst/>
                          <a:latin typeface="Times New Roman" pitchFamily="18" charset="0"/>
                          <a:cs typeface="Times New Roman" pitchFamily="18" charset="0"/>
                        </a:rPr>
                        <a:t>12</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Komatsu Excavator PC 300-7</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2</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15"/>
                  </a:ext>
                </a:extLst>
              </a:tr>
              <a:tr h="144956">
                <a:tc>
                  <a:txBody>
                    <a:bodyPr/>
                    <a:lstStyle/>
                    <a:p>
                      <a:pPr algn="ctr" fontAlgn="t"/>
                      <a:r>
                        <a:rPr lang="en-US" sz="900" u="none" strike="noStrike">
                          <a:effectLst/>
                          <a:latin typeface="Times New Roman" pitchFamily="18" charset="0"/>
                          <a:cs typeface="Times New Roman" pitchFamily="18" charset="0"/>
                        </a:rPr>
                        <a:t>13</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Excavators SH 330-3</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7</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16"/>
                  </a:ext>
                </a:extLst>
              </a:tr>
              <a:tr h="144956">
                <a:tc>
                  <a:txBody>
                    <a:bodyPr/>
                    <a:lstStyle/>
                    <a:p>
                      <a:pPr algn="ctr" fontAlgn="t"/>
                      <a:r>
                        <a:rPr lang="en-US" sz="900" u="none" strike="noStrike">
                          <a:effectLst/>
                          <a:latin typeface="Times New Roman" pitchFamily="18" charset="0"/>
                          <a:cs typeface="Times New Roman" pitchFamily="18" charset="0"/>
                        </a:rPr>
                        <a:t>14</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err="1">
                          <a:effectLst/>
                          <a:latin typeface="Times New Roman" pitchFamily="18" charset="0"/>
                          <a:cs typeface="Times New Roman" pitchFamily="18" charset="0"/>
                        </a:rPr>
                        <a:t>Extic</a:t>
                      </a:r>
                      <a:r>
                        <a:rPr lang="en-US" sz="900" u="none" strike="noStrike" dirty="0">
                          <a:effectLst/>
                          <a:latin typeface="Times New Roman" pitchFamily="18" charset="0"/>
                          <a:cs typeface="Times New Roman" pitchFamily="18" charset="0"/>
                        </a:rPr>
                        <a:t> Crusher</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2</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17"/>
                  </a:ext>
                </a:extLst>
              </a:tr>
              <a:tr h="144956">
                <a:tc>
                  <a:txBody>
                    <a:bodyPr/>
                    <a:lstStyle/>
                    <a:p>
                      <a:pPr algn="ctr" fontAlgn="t"/>
                      <a:r>
                        <a:rPr lang="en-US" sz="900" u="none" strike="noStrike">
                          <a:effectLst/>
                          <a:latin typeface="Times New Roman" pitchFamily="18" charset="0"/>
                          <a:cs typeface="Times New Roman" pitchFamily="18" charset="0"/>
                        </a:rPr>
                        <a:t>15</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M.B Bucket Crusher</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8</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18"/>
                  </a:ext>
                </a:extLst>
              </a:tr>
              <a:tr h="144956">
                <a:tc>
                  <a:txBody>
                    <a:bodyPr/>
                    <a:lstStyle/>
                    <a:p>
                      <a:pPr algn="ctr" fontAlgn="t"/>
                      <a:r>
                        <a:rPr lang="en-US" sz="900" u="none" strike="noStrike">
                          <a:effectLst/>
                          <a:latin typeface="Times New Roman" pitchFamily="18" charset="0"/>
                          <a:cs typeface="Times New Roman" pitchFamily="18" charset="0"/>
                        </a:rPr>
                        <a:t>16</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err="1">
                          <a:effectLst/>
                          <a:latin typeface="Times New Roman" pitchFamily="18" charset="0"/>
                          <a:cs typeface="Times New Roman" pitchFamily="18" charset="0"/>
                        </a:rPr>
                        <a:t>LoaderBobcat</a:t>
                      </a:r>
                      <a:r>
                        <a:rPr lang="en-US" sz="900" u="none" strike="noStrike" dirty="0">
                          <a:effectLst/>
                          <a:latin typeface="Times New Roman" pitchFamily="18" charset="0"/>
                          <a:cs typeface="Times New Roman" pitchFamily="18" charset="0"/>
                        </a:rPr>
                        <a:t> 753 B</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b"/>
                      <a:r>
                        <a:rPr lang="en-US" sz="900" u="none" strike="noStrike">
                          <a:effectLst/>
                          <a:latin typeface="Times New Roman" pitchFamily="18" charset="0"/>
                          <a:cs typeface="Times New Roman" pitchFamily="18" charset="0"/>
                        </a:rPr>
                        <a:t>6</a:t>
                      </a:r>
                      <a:endParaRPr lang="en-US" sz="900" b="0" i="0" u="none" strike="noStrike">
                        <a:effectLst/>
                        <a:latin typeface="Times New Roman" pitchFamily="18" charset="0"/>
                        <a:cs typeface="Times New Roman" pitchFamily="18" charset="0"/>
                      </a:endParaRPr>
                    </a:p>
                  </a:txBody>
                  <a:tcPr marL="4359" marR="4359" marT="4359" marB="0" anchor="b"/>
                </a:tc>
                <a:extLst>
                  <a:ext uri="{0D108BD9-81ED-4DB2-BD59-A6C34878D82A}">
                    <a16:rowId xmlns:a16="http://schemas.microsoft.com/office/drawing/2014/main" xmlns="" val="10019"/>
                  </a:ext>
                </a:extLst>
              </a:tr>
              <a:tr h="144956">
                <a:tc>
                  <a:txBody>
                    <a:bodyPr/>
                    <a:lstStyle/>
                    <a:p>
                      <a:pPr algn="ctr" fontAlgn="t"/>
                      <a:r>
                        <a:rPr lang="en-US" sz="900" u="none" strike="noStrike">
                          <a:effectLst/>
                          <a:latin typeface="Times New Roman" pitchFamily="18" charset="0"/>
                          <a:cs typeface="Times New Roman" pitchFamily="18" charset="0"/>
                        </a:rPr>
                        <a:t>17</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err="1">
                          <a:effectLst/>
                          <a:latin typeface="Times New Roman" pitchFamily="18" charset="0"/>
                          <a:cs typeface="Times New Roman" pitchFamily="18" charset="0"/>
                        </a:rPr>
                        <a:t>Loader:Ford-New</a:t>
                      </a:r>
                      <a:r>
                        <a:rPr lang="en-US" sz="900" u="none" strike="noStrike" dirty="0">
                          <a:effectLst/>
                          <a:latin typeface="Times New Roman" pitchFamily="18" charset="0"/>
                          <a:cs typeface="Times New Roman" pitchFamily="18" charset="0"/>
                        </a:rPr>
                        <a:t> Holland LX 565</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4</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20"/>
                  </a:ext>
                </a:extLst>
              </a:tr>
              <a:tr h="144956">
                <a:tc>
                  <a:txBody>
                    <a:bodyPr/>
                    <a:lstStyle/>
                    <a:p>
                      <a:pPr algn="ctr" fontAlgn="t"/>
                      <a:r>
                        <a:rPr lang="en-US" sz="900" u="none" strike="noStrike">
                          <a:effectLst/>
                          <a:latin typeface="Times New Roman" pitchFamily="18" charset="0"/>
                          <a:cs typeface="Times New Roman" pitchFamily="18" charset="0"/>
                        </a:rPr>
                        <a:t>18</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err="1">
                          <a:effectLst/>
                          <a:latin typeface="Times New Roman" pitchFamily="18" charset="0"/>
                          <a:cs typeface="Times New Roman" pitchFamily="18" charset="0"/>
                        </a:rPr>
                        <a:t>Backhoe;Massey</a:t>
                      </a:r>
                      <a:r>
                        <a:rPr lang="en-US" sz="900" u="none" strike="noStrike" dirty="0">
                          <a:effectLst/>
                          <a:latin typeface="Times New Roman" pitchFamily="18" charset="0"/>
                          <a:cs typeface="Times New Roman" pitchFamily="18" charset="0"/>
                        </a:rPr>
                        <a:t> Fergusson</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1</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21"/>
                  </a:ext>
                </a:extLst>
              </a:tr>
              <a:tr h="144956">
                <a:tc>
                  <a:txBody>
                    <a:bodyPr/>
                    <a:lstStyle/>
                    <a:p>
                      <a:pPr algn="ctr" fontAlgn="t"/>
                      <a:r>
                        <a:rPr lang="en-US" sz="900" u="none" strike="noStrike">
                          <a:effectLst/>
                          <a:latin typeface="Times New Roman" pitchFamily="18" charset="0"/>
                          <a:cs typeface="Times New Roman" pitchFamily="18" charset="0"/>
                        </a:rPr>
                        <a:t>19</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Comp actor :Hamm HO 10</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1</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22"/>
                  </a:ext>
                </a:extLst>
              </a:tr>
              <a:tr h="144956">
                <a:tc>
                  <a:txBody>
                    <a:bodyPr/>
                    <a:lstStyle/>
                    <a:p>
                      <a:pPr algn="ctr" fontAlgn="t"/>
                      <a:r>
                        <a:rPr lang="en-US" sz="900" u="none" strike="noStrike">
                          <a:effectLst/>
                          <a:latin typeface="Times New Roman" pitchFamily="18" charset="0"/>
                          <a:cs typeface="Times New Roman" pitchFamily="18" charset="0"/>
                        </a:rPr>
                        <a:t>20</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pt-BR" sz="900" u="none" strike="noStrike" dirty="0">
                          <a:effectLst/>
                          <a:latin typeface="Times New Roman" pitchFamily="18" charset="0"/>
                          <a:cs typeface="Times New Roman" pitchFamily="18" charset="0"/>
                        </a:rPr>
                        <a:t>CompressorAtlas Copco XA S 653,7m3/min</a:t>
                      </a:r>
                      <a:endParaRPr lang="pt-BR"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1</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23"/>
                  </a:ext>
                </a:extLst>
              </a:tr>
              <a:tr h="144956">
                <a:tc>
                  <a:txBody>
                    <a:bodyPr/>
                    <a:lstStyle/>
                    <a:p>
                      <a:pPr algn="ctr" fontAlgn="t"/>
                      <a:r>
                        <a:rPr lang="en-US" sz="900" u="none" strike="noStrike">
                          <a:effectLst/>
                          <a:latin typeface="Times New Roman" pitchFamily="18" charset="0"/>
                          <a:cs typeface="Times New Roman" pitchFamily="18" charset="0"/>
                        </a:rPr>
                        <a:t>21</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err="1">
                          <a:effectLst/>
                          <a:latin typeface="Times New Roman" pitchFamily="18" charset="0"/>
                          <a:cs typeface="Times New Roman" pitchFamily="18" charset="0"/>
                        </a:rPr>
                        <a:t>Compressor:Atlas</a:t>
                      </a:r>
                      <a:r>
                        <a:rPr lang="en-US" sz="900" u="none" strike="noStrike" dirty="0">
                          <a:effectLst/>
                          <a:latin typeface="Times New Roman" pitchFamily="18" charset="0"/>
                          <a:cs typeface="Times New Roman" pitchFamily="18" charset="0"/>
                        </a:rPr>
                        <a:t> </a:t>
                      </a:r>
                      <a:r>
                        <a:rPr lang="en-US" sz="900" u="none" strike="noStrike" dirty="0" err="1">
                          <a:effectLst/>
                          <a:latin typeface="Times New Roman" pitchFamily="18" charset="0"/>
                          <a:cs typeface="Times New Roman" pitchFamily="18" charset="0"/>
                        </a:rPr>
                        <a:t>Copco</a:t>
                      </a:r>
                      <a:r>
                        <a:rPr lang="en-US" sz="900" u="none" strike="noStrike" dirty="0">
                          <a:effectLst/>
                          <a:latin typeface="Times New Roman" pitchFamily="18" charset="0"/>
                          <a:cs typeface="Times New Roman" pitchFamily="18" charset="0"/>
                        </a:rPr>
                        <a:t> XA90-184cfm</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t"/>
                      <a:r>
                        <a:rPr lang="en-US" sz="900" u="none" strike="noStrike">
                          <a:effectLst/>
                          <a:latin typeface="Times New Roman" pitchFamily="18" charset="0"/>
                          <a:cs typeface="Times New Roman" pitchFamily="18" charset="0"/>
                        </a:rPr>
                        <a:t>1</a:t>
                      </a:r>
                      <a:endParaRPr lang="en-US" sz="900" b="0" i="0" u="none" strike="noStrike">
                        <a:effectLst/>
                        <a:latin typeface="Times New Roman" pitchFamily="18" charset="0"/>
                        <a:cs typeface="Times New Roman" pitchFamily="18" charset="0"/>
                      </a:endParaRPr>
                    </a:p>
                  </a:txBody>
                  <a:tcPr marL="4359" marR="4359" marT="4359" marB="0"/>
                </a:tc>
                <a:extLst>
                  <a:ext uri="{0D108BD9-81ED-4DB2-BD59-A6C34878D82A}">
                    <a16:rowId xmlns:a16="http://schemas.microsoft.com/office/drawing/2014/main" xmlns="" val="10024"/>
                  </a:ext>
                </a:extLst>
              </a:tr>
              <a:tr h="144956">
                <a:tc>
                  <a:txBody>
                    <a:bodyPr/>
                    <a:lstStyle/>
                    <a:p>
                      <a:pPr algn="ctr" fontAlgn="t"/>
                      <a:r>
                        <a:rPr lang="en-US" sz="900" u="none" strike="noStrike">
                          <a:effectLst/>
                          <a:latin typeface="Times New Roman" pitchFamily="18" charset="0"/>
                          <a:cs typeface="Times New Roman" pitchFamily="18" charset="0"/>
                        </a:rPr>
                        <a:t>22</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JCB JS205</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a:effectLst/>
                          <a:latin typeface="Times New Roman" pitchFamily="18" charset="0"/>
                          <a:cs typeface="Times New Roman" pitchFamily="18" charset="0"/>
                        </a:rPr>
                        <a:t>4</a:t>
                      </a:r>
                      <a:endParaRPr lang="en-US" sz="900" b="0" i="0" u="none" strike="noStrike">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25"/>
                  </a:ext>
                </a:extLst>
              </a:tr>
              <a:tr h="144956">
                <a:tc>
                  <a:txBody>
                    <a:bodyPr/>
                    <a:lstStyle/>
                    <a:p>
                      <a:pPr algn="ctr" fontAlgn="t"/>
                      <a:r>
                        <a:rPr lang="en-US" sz="900" u="none" strike="noStrike">
                          <a:effectLst/>
                          <a:latin typeface="Times New Roman" pitchFamily="18" charset="0"/>
                          <a:cs typeface="Times New Roman" pitchFamily="18" charset="0"/>
                        </a:rPr>
                        <a:t>23</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JCB 3CX</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a:effectLst/>
                          <a:latin typeface="Times New Roman" pitchFamily="18" charset="0"/>
                          <a:cs typeface="Times New Roman" pitchFamily="18" charset="0"/>
                        </a:rPr>
                        <a:t>2</a:t>
                      </a:r>
                      <a:endParaRPr lang="en-US" sz="900" b="0" i="0" u="none" strike="noStrike">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26"/>
                  </a:ext>
                </a:extLst>
              </a:tr>
              <a:tr h="144956">
                <a:tc>
                  <a:txBody>
                    <a:bodyPr/>
                    <a:lstStyle/>
                    <a:p>
                      <a:pPr algn="ctr" fontAlgn="t"/>
                      <a:r>
                        <a:rPr lang="en-US" sz="900" u="none" strike="noStrike">
                          <a:effectLst/>
                          <a:latin typeface="Times New Roman" pitchFamily="18" charset="0"/>
                          <a:cs typeface="Times New Roman" pitchFamily="18" charset="0"/>
                        </a:rPr>
                        <a:t>24</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JCB 540-170</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a:effectLst/>
                          <a:latin typeface="Times New Roman" pitchFamily="18" charset="0"/>
                          <a:cs typeface="Times New Roman" pitchFamily="18" charset="0"/>
                        </a:rPr>
                        <a:t>1</a:t>
                      </a:r>
                      <a:endParaRPr lang="en-US" sz="900" b="0" i="0" u="none" strike="noStrike">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27"/>
                  </a:ext>
                </a:extLst>
              </a:tr>
              <a:tr h="144956">
                <a:tc>
                  <a:txBody>
                    <a:bodyPr/>
                    <a:lstStyle/>
                    <a:p>
                      <a:pPr algn="ctr" fontAlgn="t"/>
                      <a:r>
                        <a:rPr lang="en-US" sz="900" u="none" strike="noStrike">
                          <a:effectLst/>
                          <a:latin typeface="Times New Roman" pitchFamily="18" charset="0"/>
                          <a:cs typeface="Times New Roman" pitchFamily="18" charset="0"/>
                        </a:rPr>
                        <a:t>25</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JCB Digger 2006</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a:effectLst/>
                          <a:latin typeface="Times New Roman" pitchFamily="18" charset="0"/>
                          <a:cs typeface="Times New Roman" pitchFamily="18" charset="0"/>
                        </a:rPr>
                        <a:t>1</a:t>
                      </a:r>
                      <a:endParaRPr lang="en-US" sz="900" b="0" i="0" u="none" strike="noStrike">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28"/>
                  </a:ext>
                </a:extLst>
              </a:tr>
              <a:tr h="144956">
                <a:tc>
                  <a:txBody>
                    <a:bodyPr/>
                    <a:lstStyle/>
                    <a:p>
                      <a:pPr algn="ctr" fontAlgn="t"/>
                      <a:r>
                        <a:rPr lang="en-US" sz="900" u="none" strike="noStrike">
                          <a:effectLst/>
                          <a:latin typeface="Times New Roman" pitchFamily="18" charset="0"/>
                          <a:cs typeface="Times New Roman" pitchFamily="18" charset="0"/>
                        </a:rPr>
                        <a:t>26</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JCB type Sidon</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a:effectLst/>
                          <a:latin typeface="Times New Roman" pitchFamily="18" charset="0"/>
                          <a:cs typeface="Times New Roman" pitchFamily="18" charset="0"/>
                        </a:rPr>
                        <a:t>1</a:t>
                      </a:r>
                      <a:endParaRPr lang="en-US" sz="900" b="0" i="0" u="none" strike="noStrike">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29"/>
                  </a:ext>
                </a:extLst>
              </a:tr>
              <a:tr h="144956">
                <a:tc>
                  <a:txBody>
                    <a:bodyPr/>
                    <a:lstStyle/>
                    <a:p>
                      <a:pPr algn="ctr" fontAlgn="t"/>
                      <a:r>
                        <a:rPr lang="en-US" sz="900" u="none" strike="noStrike">
                          <a:effectLst/>
                          <a:latin typeface="Times New Roman" pitchFamily="18" charset="0"/>
                          <a:cs typeface="Times New Roman" pitchFamily="18" charset="0"/>
                        </a:rPr>
                        <a:t>27</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JCB</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a:effectLst/>
                          <a:latin typeface="Times New Roman" pitchFamily="18" charset="0"/>
                          <a:cs typeface="Times New Roman" pitchFamily="18" charset="0"/>
                        </a:rPr>
                        <a:t>1</a:t>
                      </a:r>
                      <a:endParaRPr lang="en-US" sz="900" b="0" i="0" u="none" strike="noStrike">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30"/>
                  </a:ext>
                </a:extLst>
              </a:tr>
              <a:tr h="144956">
                <a:tc>
                  <a:txBody>
                    <a:bodyPr/>
                    <a:lstStyle/>
                    <a:p>
                      <a:pPr algn="ctr" fontAlgn="t"/>
                      <a:r>
                        <a:rPr lang="en-US" sz="900" u="none" strike="noStrike">
                          <a:effectLst/>
                          <a:latin typeface="Times New Roman" pitchFamily="18" charset="0"/>
                          <a:cs typeface="Times New Roman" pitchFamily="18" charset="0"/>
                        </a:rPr>
                        <a:t>28</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JCB </a:t>
                      </a:r>
                      <a:r>
                        <a:rPr lang="en-US" sz="900" u="none" strike="noStrike" dirty="0" err="1">
                          <a:effectLst/>
                          <a:latin typeface="Times New Roman" pitchFamily="18" charset="0"/>
                          <a:cs typeface="Times New Roman" pitchFamily="18" charset="0"/>
                        </a:rPr>
                        <a:t>tele</a:t>
                      </a:r>
                      <a:r>
                        <a:rPr lang="en-US" sz="900" u="none" strike="noStrike" dirty="0">
                          <a:effectLst/>
                          <a:latin typeface="Times New Roman" pitchFamily="18" charset="0"/>
                          <a:cs typeface="Times New Roman" pitchFamily="18" charset="0"/>
                        </a:rPr>
                        <a:t> Handler model 2008</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a:effectLst/>
                          <a:latin typeface="Times New Roman" pitchFamily="18" charset="0"/>
                          <a:cs typeface="Times New Roman" pitchFamily="18" charset="0"/>
                        </a:rPr>
                        <a:t>1</a:t>
                      </a:r>
                      <a:endParaRPr lang="en-US" sz="900" b="0" i="0" u="none" strike="noStrike">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31"/>
                  </a:ext>
                </a:extLst>
              </a:tr>
              <a:tr h="144956">
                <a:tc>
                  <a:txBody>
                    <a:bodyPr/>
                    <a:lstStyle/>
                    <a:p>
                      <a:pPr algn="ctr" fontAlgn="t"/>
                      <a:r>
                        <a:rPr lang="en-US" sz="900" u="none" strike="noStrike">
                          <a:effectLst/>
                          <a:latin typeface="Times New Roman" pitchFamily="18" charset="0"/>
                          <a:cs typeface="Times New Roman" pitchFamily="18" charset="0"/>
                        </a:rPr>
                        <a:t>29</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Bobcat S130 Skid Loader</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a:effectLst/>
                          <a:latin typeface="Times New Roman" pitchFamily="18" charset="0"/>
                          <a:cs typeface="Times New Roman" pitchFamily="18" charset="0"/>
                        </a:rPr>
                        <a:t>2</a:t>
                      </a:r>
                      <a:endParaRPr lang="en-US" sz="900" b="0" i="0" u="none" strike="noStrike">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32"/>
                  </a:ext>
                </a:extLst>
              </a:tr>
              <a:tr h="144956">
                <a:tc>
                  <a:txBody>
                    <a:bodyPr/>
                    <a:lstStyle/>
                    <a:p>
                      <a:pPr algn="ctr" fontAlgn="t"/>
                      <a:r>
                        <a:rPr lang="en-US" sz="900" u="none" strike="noStrike">
                          <a:effectLst/>
                          <a:latin typeface="Times New Roman" pitchFamily="18" charset="0"/>
                          <a:cs typeface="Times New Roman" pitchFamily="18" charset="0"/>
                        </a:rPr>
                        <a:t>30</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Bobcat Skid Steers</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a:effectLst/>
                          <a:latin typeface="Times New Roman" pitchFamily="18" charset="0"/>
                          <a:cs typeface="Times New Roman" pitchFamily="18" charset="0"/>
                        </a:rPr>
                        <a:t>4</a:t>
                      </a:r>
                      <a:endParaRPr lang="en-US" sz="900" b="0" i="0" u="none" strike="noStrike">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33"/>
                  </a:ext>
                </a:extLst>
              </a:tr>
              <a:tr h="144956">
                <a:tc>
                  <a:txBody>
                    <a:bodyPr/>
                    <a:lstStyle/>
                    <a:p>
                      <a:pPr algn="ctr" fontAlgn="t"/>
                      <a:r>
                        <a:rPr lang="en-US" sz="900" u="none" strike="noStrike">
                          <a:effectLst/>
                          <a:latin typeface="Times New Roman" pitchFamily="18" charset="0"/>
                          <a:cs typeface="Times New Roman" pitchFamily="18" charset="0"/>
                        </a:rPr>
                        <a:t>31</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Pearl Air Compressor</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a:effectLst/>
                          <a:latin typeface="Times New Roman" pitchFamily="18" charset="0"/>
                          <a:cs typeface="Times New Roman" pitchFamily="18" charset="0"/>
                        </a:rPr>
                        <a:t>1</a:t>
                      </a:r>
                      <a:endParaRPr lang="en-US" sz="900" b="0" i="0" u="none" strike="noStrike">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34"/>
                  </a:ext>
                </a:extLst>
              </a:tr>
              <a:tr h="144956">
                <a:tc>
                  <a:txBody>
                    <a:bodyPr/>
                    <a:lstStyle/>
                    <a:p>
                      <a:pPr algn="ctr" fontAlgn="t"/>
                      <a:r>
                        <a:rPr lang="en-US" sz="900" u="none" strike="noStrike">
                          <a:effectLst/>
                          <a:latin typeface="Times New Roman" pitchFamily="18" charset="0"/>
                          <a:cs typeface="Times New Roman" pitchFamily="18" charset="0"/>
                        </a:rPr>
                        <a:t>32</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Portable </a:t>
                      </a:r>
                      <a:r>
                        <a:rPr lang="en-US" sz="900" u="none" strike="noStrike" dirty="0" err="1">
                          <a:effectLst/>
                          <a:latin typeface="Times New Roman" pitchFamily="18" charset="0"/>
                          <a:cs typeface="Times New Roman" pitchFamily="18" charset="0"/>
                        </a:rPr>
                        <a:t>Diesl</a:t>
                      </a:r>
                      <a:r>
                        <a:rPr lang="en-US" sz="900" u="none" strike="noStrike" dirty="0">
                          <a:effectLst/>
                          <a:latin typeface="Times New Roman" pitchFamily="18" charset="0"/>
                          <a:cs typeface="Times New Roman" pitchFamily="18" charset="0"/>
                        </a:rPr>
                        <a:t> Compressor</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dirty="0">
                          <a:effectLst/>
                          <a:latin typeface="Times New Roman" pitchFamily="18" charset="0"/>
                          <a:cs typeface="Times New Roman" pitchFamily="18" charset="0"/>
                        </a:rPr>
                        <a:t>1</a:t>
                      </a:r>
                      <a:endParaRPr lang="en-US" sz="900" b="0" i="0" u="none" strike="noStrike" dirty="0">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35"/>
                  </a:ext>
                </a:extLst>
              </a:tr>
              <a:tr h="144956">
                <a:tc>
                  <a:txBody>
                    <a:bodyPr/>
                    <a:lstStyle/>
                    <a:p>
                      <a:pPr algn="ctr" fontAlgn="t"/>
                      <a:r>
                        <a:rPr lang="en-US" sz="900" u="none" strike="noStrike">
                          <a:effectLst/>
                          <a:latin typeface="Times New Roman" pitchFamily="18" charset="0"/>
                          <a:cs typeface="Times New Roman" pitchFamily="18" charset="0"/>
                        </a:rPr>
                        <a:t>33</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Air Compressor</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dirty="0">
                          <a:effectLst/>
                          <a:latin typeface="Times New Roman" pitchFamily="18" charset="0"/>
                          <a:cs typeface="Times New Roman" pitchFamily="18" charset="0"/>
                        </a:rPr>
                        <a:t>1</a:t>
                      </a:r>
                      <a:endParaRPr lang="en-US" sz="900" b="0" i="0" u="none" strike="noStrike" dirty="0">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36"/>
                  </a:ext>
                </a:extLst>
              </a:tr>
              <a:tr h="144956">
                <a:tc>
                  <a:txBody>
                    <a:bodyPr/>
                    <a:lstStyle/>
                    <a:p>
                      <a:pPr algn="ctr" fontAlgn="t"/>
                      <a:r>
                        <a:rPr lang="en-US" sz="900" u="none" strike="noStrike">
                          <a:effectLst/>
                          <a:latin typeface="Times New Roman" pitchFamily="18" charset="0"/>
                          <a:cs typeface="Times New Roman" pitchFamily="18" charset="0"/>
                        </a:rPr>
                        <a:t>34</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Compressor /SSS12</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dirty="0">
                          <a:effectLst/>
                          <a:latin typeface="Times New Roman" pitchFamily="18" charset="0"/>
                          <a:cs typeface="Times New Roman" pitchFamily="18" charset="0"/>
                        </a:rPr>
                        <a:t>1</a:t>
                      </a:r>
                      <a:endParaRPr lang="en-US" sz="900" b="0" i="0" u="none" strike="noStrike" dirty="0">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37"/>
                  </a:ext>
                </a:extLst>
              </a:tr>
              <a:tr h="144956">
                <a:tc>
                  <a:txBody>
                    <a:bodyPr/>
                    <a:lstStyle/>
                    <a:p>
                      <a:pPr algn="ctr" fontAlgn="t"/>
                      <a:r>
                        <a:rPr lang="en-US" sz="900" u="none" strike="noStrike">
                          <a:effectLst/>
                          <a:latin typeface="Times New Roman" pitchFamily="18" charset="0"/>
                          <a:cs typeface="Times New Roman" pitchFamily="18" charset="0"/>
                        </a:rPr>
                        <a:t>35</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Crawler Excavator XE345C</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dirty="0">
                          <a:effectLst/>
                          <a:latin typeface="Times New Roman" pitchFamily="18" charset="0"/>
                          <a:cs typeface="Times New Roman" pitchFamily="18" charset="0"/>
                        </a:rPr>
                        <a:t>1</a:t>
                      </a:r>
                      <a:endParaRPr lang="en-US" sz="900" b="0" i="0" u="none" strike="noStrike" dirty="0">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38"/>
                  </a:ext>
                </a:extLst>
              </a:tr>
              <a:tr h="144956">
                <a:tc>
                  <a:txBody>
                    <a:bodyPr/>
                    <a:lstStyle/>
                    <a:p>
                      <a:pPr algn="ctr" fontAlgn="t"/>
                      <a:r>
                        <a:rPr lang="en-US" sz="900" u="none" strike="noStrike">
                          <a:effectLst/>
                          <a:latin typeface="Times New Roman" pitchFamily="18" charset="0"/>
                          <a:cs typeface="Times New Roman" pitchFamily="18" charset="0"/>
                        </a:rPr>
                        <a:t>36</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JCB JS330LC Tracked Excavators</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dirty="0">
                          <a:effectLst/>
                          <a:latin typeface="Times New Roman" pitchFamily="18" charset="0"/>
                          <a:cs typeface="Times New Roman" pitchFamily="18" charset="0"/>
                        </a:rPr>
                        <a:t>4</a:t>
                      </a:r>
                      <a:endParaRPr lang="en-US" sz="900" b="0" i="0" u="none" strike="noStrike" dirty="0">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39"/>
                  </a:ext>
                </a:extLst>
              </a:tr>
              <a:tr h="144956">
                <a:tc>
                  <a:txBody>
                    <a:bodyPr/>
                    <a:lstStyle/>
                    <a:p>
                      <a:pPr algn="ctr" fontAlgn="t"/>
                      <a:r>
                        <a:rPr lang="en-US" sz="900" u="none" strike="noStrike">
                          <a:effectLst/>
                          <a:latin typeface="Times New Roman" pitchFamily="18" charset="0"/>
                          <a:cs typeface="Times New Roman" pitchFamily="18" charset="0"/>
                        </a:rPr>
                        <a:t>37</a:t>
                      </a:r>
                      <a:endParaRPr lang="en-US" sz="9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900" u="none" strike="noStrike" dirty="0">
                          <a:effectLst/>
                          <a:latin typeface="Times New Roman" pitchFamily="18" charset="0"/>
                          <a:cs typeface="Times New Roman" pitchFamily="18" charset="0"/>
                        </a:rPr>
                        <a:t>Wheel Loader LW 600 k</a:t>
                      </a:r>
                      <a:endParaRPr lang="en-US" sz="9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900" u="none" strike="noStrike" dirty="0">
                          <a:effectLst/>
                          <a:latin typeface="Times New Roman" pitchFamily="18" charset="0"/>
                          <a:cs typeface="Times New Roman" pitchFamily="18" charset="0"/>
                        </a:rPr>
                        <a:t>1</a:t>
                      </a:r>
                      <a:endParaRPr lang="en-US" sz="900" b="0" i="0" u="none" strike="noStrike" dirty="0">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40"/>
                  </a:ext>
                </a:extLst>
              </a:tr>
            </a:tbl>
          </a:graphicData>
        </a:graphic>
      </p:graphicFrame>
    </p:spTree>
    <p:extLst>
      <p:ext uri="{BB962C8B-B14F-4D97-AF65-F5344CB8AC3E}">
        <p14:creationId xmlns:p14="http://schemas.microsoft.com/office/powerpoint/2010/main" val="4077627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62799" y="3009898"/>
            <a:ext cx="1959429" cy="2340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dirty="0"/>
          </a:p>
        </p:txBody>
      </p:sp>
      <p:cxnSp>
        <p:nvCxnSpPr>
          <p:cNvPr id="8" name="Straight Connector 7"/>
          <p:cNvCxnSpPr/>
          <p:nvPr/>
        </p:nvCxnSpPr>
        <p:spPr>
          <a:xfrm>
            <a:off x="4539343" y="3287485"/>
            <a:ext cx="4604657" cy="0"/>
          </a:xfrm>
          <a:prstGeom prst="line">
            <a:avLst/>
          </a:prstGeom>
        </p:spPr>
        <p:style>
          <a:lnRef idx="2">
            <a:schemeClr val="accent3"/>
          </a:lnRef>
          <a:fillRef idx="0">
            <a:schemeClr val="accent3"/>
          </a:fillRef>
          <a:effectRef idx="1">
            <a:schemeClr val="accent3"/>
          </a:effectRef>
          <a:fontRef idx="minor">
            <a:schemeClr val="tx1"/>
          </a:fontRef>
        </p:style>
      </p:cxnSp>
      <p:sp>
        <p:nvSpPr>
          <p:cNvPr id="2" name="Rectangle 1"/>
          <p:cNvSpPr/>
          <p:nvPr/>
        </p:nvSpPr>
        <p:spPr>
          <a:xfrm>
            <a:off x="4953000" y="2932954"/>
            <a:ext cx="1175322" cy="307777"/>
          </a:xfrm>
          <a:prstGeom prst="rect">
            <a:avLst/>
          </a:prstGeom>
        </p:spPr>
        <p:txBody>
          <a:bodyPr wrap="none">
            <a:spAutoFit/>
          </a:bodyPr>
          <a:lstStyle/>
          <a:p>
            <a:pPr algn="ctr"/>
            <a:r>
              <a:rPr lang="en-US" sz="1400" dirty="0"/>
              <a:t>CONTENTS</a:t>
            </a:r>
          </a:p>
        </p:txBody>
      </p:sp>
      <p:cxnSp>
        <p:nvCxnSpPr>
          <p:cNvPr id="12" name="Straight Connector 11"/>
          <p:cNvCxnSpPr/>
          <p:nvPr/>
        </p:nvCxnSpPr>
        <p:spPr>
          <a:xfrm>
            <a:off x="0" y="2932954"/>
            <a:ext cx="4539341" cy="0"/>
          </a:xfrm>
          <a:prstGeom prst="line">
            <a:avLst/>
          </a:prstGeom>
        </p:spPr>
        <p:style>
          <a:lnRef idx="2">
            <a:schemeClr val="accent3"/>
          </a:lnRef>
          <a:fillRef idx="0">
            <a:schemeClr val="accent3"/>
          </a:fillRef>
          <a:effectRef idx="1">
            <a:schemeClr val="accent3"/>
          </a:effectRef>
          <a:fontRef idx="minor">
            <a:schemeClr val="tx1"/>
          </a:fontRef>
        </p:style>
      </p:cxnSp>
      <p:sp>
        <p:nvSpPr>
          <p:cNvPr id="17" name="Rectangle 16"/>
          <p:cNvSpPr/>
          <p:nvPr/>
        </p:nvSpPr>
        <p:spPr>
          <a:xfrm>
            <a:off x="4539342" y="3352800"/>
            <a:ext cx="4528457" cy="2246769"/>
          </a:xfrm>
          <a:prstGeom prst="rect">
            <a:avLst/>
          </a:prstGeom>
        </p:spPr>
        <p:txBody>
          <a:bodyPr wrap="square">
            <a:spAutoFit/>
          </a:bodyPr>
          <a:lstStyle/>
          <a:p>
            <a:pPr marL="457200" lvl="0" indent="-457200">
              <a:buAutoNum type="arabicPeriod"/>
            </a:pPr>
            <a:r>
              <a:rPr lang="en-US" sz="1400" b="1" dirty="0">
                <a:solidFill>
                  <a:prstClr val="white"/>
                </a:solidFill>
                <a:latin typeface="Times New Roman" pitchFamily="18" charset="0"/>
                <a:ea typeface="Times New Roman"/>
                <a:cs typeface="Times New Roman" pitchFamily="18" charset="0"/>
              </a:rPr>
              <a:t>General Information</a:t>
            </a:r>
          </a:p>
          <a:p>
            <a:pPr marL="457200" lvl="0" indent="-457200">
              <a:buAutoNum type="arabicPeriod"/>
            </a:pPr>
            <a:r>
              <a:rPr lang="en-US" sz="1400" b="1" dirty="0">
                <a:solidFill>
                  <a:prstClr val="white"/>
                </a:solidFill>
                <a:latin typeface="Times New Roman" pitchFamily="18" charset="0"/>
                <a:ea typeface="Times New Roman"/>
                <a:cs typeface="Times New Roman" pitchFamily="18" charset="0"/>
              </a:rPr>
              <a:t>Scope of Services</a:t>
            </a:r>
          </a:p>
          <a:p>
            <a:pPr marL="457200" lvl="0" indent="-457200">
              <a:buAutoNum type="arabicPeriod"/>
            </a:pPr>
            <a:r>
              <a:rPr lang="en-US" sz="1400" b="1" dirty="0">
                <a:solidFill>
                  <a:prstClr val="white"/>
                </a:solidFill>
                <a:latin typeface="Times New Roman" pitchFamily="18" charset="0"/>
                <a:ea typeface="Times New Roman"/>
                <a:cs typeface="Times New Roman" pitchFamily="18" charset="0"/>
              </a:rPr>
              <a:t>Organization Chart</a:t>
            </a:r>
          </a:p>
          <a:p>
            <a:pPr marL="457200" lvl="0" indent="-457200">
              <a:buAutoNum type="arabicPeriod"/>
            </a:pPr>
            <a:r>
              <a:rPr lang="en-US" sz="1400" b="1" dirty="0">
                <a:solidFill>
                  <a:prstClr val="white"/>
                </a:solidFill>
                <a:latin typeface="Times New Roman" pitchFamily="18" charset="0"/>
                <a:ea typeface="Times New Roman"/>
                <a:cs typeface="Times New Roman" pitchFamily="18" charset="0"/>
              </a:rPr>
              <a:t>Staff  List</a:t>
            </a:r>
          </a:p>
          <a:p>
            <a:pPr marL="457200" lvl="0" indent="-457200">
              <a:buAutoNum type="arabicPeriod"/>
            </a:pPr>
            <a:r>
              <a:rPr lang="en-US" sz="1400" b="1" dirty="0">
                <a:solidFill>
                  <a:prstClr val="white"/>
                </a:solidFill>
                <a:latin typeface="Times New Roman" pitchFamily="18" charset="0"/>
                <a:cs typeface="Times New Roman" pitchFamily="18" charset="0"/>
              </a:rPr>
              <a:t>Major Projects</a:t>
            </a:r>
          </a:p>
          <a:p>
            <a:pPr marL="457200" lvl="0" indent="-457200">
              <a:buAutoNum type="arabicPeriod"/>
            </a:pPr>
            <a:r>
              <a:rPr lang="en-US" sz="1400" b="1" dirty="0">
                <a:solidFill>
                  <a:prstClr val="white"/>
                </a:solidFill>
                <a:latin typeface="Times New Roman" pitchFamily="18" charset="0"/>
                <a:cs typeface="Times New Roman" pitchFamily="18" charset="0"/>
              </a:rPr>
              <a:t>Equipment List</a:t>
            </a:r>
          </a:p>
          <a:p>
            <a:pPr marL="457200" lvl="0" indent="-457200">
              <a:buAutoNum type="arabicPeriod"/>
            </a:pPr>
            <a:r>
              <a:rPr lang="en-US" sz="1400" b="1" dirty="0">
                <a:solidFill>
                  <a:prstClr val="white"/>
                </a:solidFill>
                <a:latin typeface="Times New Roman" pitchFamily="18" charset="0"/>
                <a:cs typeface="Times New Roman" pitchFamily="18" charset="0"/>
              </a:rPr>
              <a:t>Quality Management System</a:t>
            </a:r>
          </a:p>
          <a:p>
            <a:pPr marL="457200" lvl="0" indent="-457200">
              <a:buAutoNum type="arabicPeriod"/>
            </a:pPr>
            <a:r>
              <a:rPr lang="en-US" sz="1400" b="1" dirty="0">
                <a:solidFill>
                  <a:prstClr val="white"/>
                </a:solidFill>
                <a:latin typeface="Times New Roman" pitchFamily="18" charset="0"/>
                <a:cs typeface="Times New Roman" pitchFamily="18" charset="0"/>
              </a:rPr>
              <a:t>Financial status &amp; statements</a:t>
            </a:r>
          </a:p>
          <a:p>
            <a:pPr marL="457200" lvl="0" indent="-457200">
              <a:buFontTx/>
              <a:buAutoNum type="arabicPeriod"/>
            </a:pPr>
            <a:r>
              <a:rPr lang="en-US" sz="1400" b="1" dirty="0">
                <a:solidFill>
                  <a:prstClr val="white"/>
                </a:solidFill>
                <a:latin typeface="Times New Roman" pitchFamily="18" charset="0"/>
                <a:cs typeface="Times New Roman" pitchFamily="18" charset="0"/>
              </a:rPr>
              <a:t>Trade Licenses &amp; Classifications</a:t>
            </a:r>
          </a:p>
          <a:p>
            <a:pPr marL="457200" lvl="0" indent="-457200">
              <a:buAutoNum type="arabicPeriod"/>
            </a:pPr>
            <a:r>
              <a:rPr lang="en-US" sz="1400" b="1" dirty="0">
                <a:solidFill>
                  <a:prstClr val="white"/>
                </a:solidFill>
                <a:latin typeface="Times New Roman" pitchFamily="18" charset="0"/>
                <a:cs typeface="Times New Roman" pitchFamily="18" charset="0"/>
              </a:rPr>
              <a:t>Photo Gallery of Selected Projects</a:t>
            </a:r>
          </a:p>
        </p:txBody>
      </p:sp>
      <p:sp>
        <p:nvSpPr>
          <p:cNvPr id="10" name="Rectangle 9"/>
          <p:cNvSpPr/>
          <p:nvPr/>
        </p:nvSpPr>
        <p:spPr>
          <a:xfrm>
            <a:off x="-1" y="3004455"/>
            <a:ext cx="4539341" cy="2224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en-GB" sz="1000" dirty="0">
                <a:solidFill>
                  <a:prstClr val="white"/>
                </a:solidFill>
                <a:latin typeface="Times New Roman" pitchFamily="18" charset="0"/>
                <a:cs typeface="Times New Roman" pitchFamily="18" charset="0"/>
              </a:rPr>
              <a:t>NANTONG ERJIAN CONTRACTING CO. L. L.C</a:t>
            </a:r>
            <a:r>
              <a:rPr lang="en-US" sz="1000" dirty="0">
                <a:solidFill>
                  <a:prstClr val="white"/>
                </a:solidFill>
                <a:latin typeface="Times New Roman" pitchFamily="18" charset="0"/>
                <a:cs typeface="Times New Roman" pitchFamily="18" charset="0"/>
              </a:rPr>
              <a:t> </a:t>
            </a:r>
          </a:p>
        </p:txBody>
      </p:sp>
    </p:spTree>
    <p:extLst>
      <p:ext uri="{BB962C8B-B14F-4D97-AF65-F5344CB8AC3E}">
        <p14:creationId xmlns:p14="http://schemas.microsoft.com/office/powerpoint/2010/main" val="1684927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5715000" y="152400"/>
            <a:ext cx="31241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35436623"/>
              </p:ext>
            </p:extLst>
          </p:nvPr>
        </p:nvGraphicFramePr>
        <p:xfrm>
          <a:off x="3429000" y="610356"/>
          <a:ext cx="5562600" cy="5866644"/>
        </p:xfrm>
        <a:graphic>
          <a:graphicData uri="http://schemas.openxmlformats.org/drawingml/2006/table">
            <a:tbl>
              <a:tblPr>
                <a:tableStyleId>{0505E3EF-67EA-436B-97B2-0124C06EBD24}</a:tableStyleId>
              </a:tblPr>
              <a:tblGrid>
                <a:gridCol w="2209801">
                  <a:extLst>
                    <a:ext uri="{9D8B030D-6E8A-4147-A177-3AD203B41FA5}">
                      <a16:colId xmlns:a16="http://schemas.microsoft.com/office/drawing/2014/main" xmlns="" val="20000"/>
                    </a:ext>
                  </a:extLst>
                </a:gridCol>
                <a:gridCol w="2666999">
                  <a:extLst>
                    <a:ext uri="{9D8B030D-6E8A-4147-A177-3AD203B41FA5}">
                      <a16:colId xmlns:a16="http://schemas.microsoft.com/office/drawing/2014/main" xmlns="" val="20001"/>
                    </a:ext>
                  </a:extLst>
                </a:gridCol>
                <a:gridCol w="685800">
                  <a:extLst>
                    <a:ext uri="{9D8B030D-6E8A-4147-A177-3AD203B41FA5}">
                      <a16:colId xmlns:a16="http://schemas.microsoft.com/office/drawing/2014/main" xmlns="" val="20002"/>
                    </a:ext>
                  </a:extLst>
                </a:gridCol>
              </a:tblGrid>
              <a:tr h="129417">
                <a:tc gridSpan="3">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Heavy Machines</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txBody>
                  <a:tcPr marL="4359" marR="4359" marT="4359" marB="0">
                    <a:solidFill>
                      <a:schemeClr val="accent3"/>
                    </a:solidFill>
                  </a:tcPr>
                </a:tc>
                <a:tc hMerge="1">
                  <a:txBody>
                    <a:bodyPr/>
                    <a:lstStyle/>
                    <a:p>
                      <a:endParaRPr lang="en-US"/>
                    </a:p>
                  </a:txBody>
                  <a:tcPr/>
                </a:tc>
                <a:tc hMerge="1">
                  <a:txBody>
                    <a:bodyPr/>
                    <a:lstStyle/>
                    <a:p>
                      <a:pPr algn="ctr" fontAlgn="ctr"/>
                      <a:endParaRPr lang="en-US" sz="1000" b="0" i="0" u="none" strike="noStrike" dirty="0">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00"/>
                  </a:ext>
                </a:extLst>
              </a:tr>
              <a:tr h="129417">
                <a:tc>
                  <a:txBody>
                    <a:bodyPr/>
                    <a:lstStyle/>
                    <a:p>
                      <a:pPr algn="ctr" fontAlgn="t"/>
                      <a:r>
                        <a:rPr lang="en-US" sz="1000" u="none" strike="noStrike" dirty="0">
                          <a:effectLst/>
                          <a:latin typeface="Times New Roman" pitchFamily="18" charset="0"/>
                          <a:cs typeface="Times New Roman" pitchFamily="18" charset="0"/>
                        </a:rPr>
                        <a:t>38</a:t>
                      </a:r>
                      <a:endParaRPr lang="en-US" sz="1000" b="0" i="0" u="none" strike="noStrike" dirty="0">
                        <a:effectLst/>
                        <a:latin typeface="Times New Roman" pitchFamily="18" charset="0"/>
                        <a:cs typeface="Times New Roman" pitchFamily="18" charset="0"/>
                      </a:endParaRPr>
                    </a:p>
                  </a:txBody>
                  <a:tcPr marL="4359" marR="4359" marT="4359" marB="0"/>
                </a:tc>
                <a:tc>
                  <a:txBody>
                    <a:bodyPr/>
                    <a:lstStyle/>
                    <a:p>
                      <a:pPr algn="l" fontAlgn="t"/>
                      <a:r>
                        <a:rPr lang="en-US" sz="1000" u="none" strike="noStrike" dirty="0" err="1">
                          <a:effectLst/>
                          <a:latin typeface="Times New Roman" pitchFamily="18" charset="0"/>
                          <a:cs typeface="Times New Roman" pitchFamily="18" charset="0"/>
                        </a:rPr>
                        <a:t>JacK</a:t>
                      </a:r>
                      <a:r>
                        <a:rPr lang="en-US" sz="1000" u="none" strike="noStrike" dirty="0">
                          <a:effectLst/>
                          <a:latin typeface="Times New Roman" pitchFamily="18" charset="0"/>
                          <a:cs typeface="Times New Roman" pitchFamily="18" charset="0"/>
                        </a:rPr>
                        <a:t> Hammer for JCB</a:t>
                      </a:r>
                      <a:endParaRPr lang="en-US" sz="10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01"/>
                  </a:ext>
                </a:extLst>
              </a:tr>
              <a:tr h="129417">
                <a:tc>
                  <a:txBody>
                    <a:bodyPr/>
                    <a:lstStyle/>
                    <a:p>
                      <a:pPr algn="ctr" fontAlgn="t"/>
                      <a:r>
                        <a:rPr lang="en-US" sz="1000" u="none" strike="noStrike" dirty="0">
                          <a:effectLst/>
                          <a:latin typeface="Times New Roman" pitchFamily="18" charset="0"/>
                          <a:cs typeface="Times New Roman" pitchFamily="18" charset="0"/>
                        </a:rPr>
                        <a:t>39</a:t>
                      </a:r>
                      <a:endParaRPr lang="en-US" sz="1000" b="0" i="0" u="none" strike="noStrike" dirty="0">
                        <a:effectLst/>
                        <a:latin typeface="Times New Roman" pitchFamily="18" charset="0"/>
                        <a:cs typeface="Times New Roman" pitchFamily="18" charset="0"/>
                      </a:endParaRPr>
                    </a:p>
                  </a:txBody>
                  <a:tcPr marL="4359" marR="4359" marT="4359" marB="0"/>
                </a:tc>
                <a:tc>
                  <a:txBody>
                    <a:bodyPr/>
                    <a:lstStyle/>
                    <a:p>
                      <a:pPr algn="l" fontAlgn="t"/>
                      <a:r>
                        <a:rPr lang="en-US" sz="1000" u="none" strike="noStrike" dirty="0">
                          <a:effectLst/>
                          <a:latin typeface="Times New Roman" pitchFamily="18" charset="0"/>
                          <a:cs typeface="Times New Roman" pitchFamily="18" charset="0"/>
                        </a:rPr>
                        <a:t>Dumper 1.5 Ton </a:t>
                      </a:r>
                      <a:r>
                        <a:rPr lang="en-US" sz="1000" u="none" strike="noStrike" dirty="0" err="1">
                          <a:effectLst/>
                          <a:latin typeface="Times New Roman" pitchFamily="18" charset="0"/>
                          <a:cs typeface="Times New Roman" pitchFamily="18" charset="0"/>
                        </a:rPr>
                        <a:t>Diesl</a:t>
                      </a:r>
                      <a:r>
                        <a:rPr lang="en-US" sz="1000" u="none" strike="noStrike" dirty="0">
                          <a:effectLst/>
                          <a:latin typeface="Times New Roman" pitchFamily="18" charset="0"/>
                          <a:cs typeface="Times New Roman" pitchFamily="18" charset="0"/>
                        </a:rPr>
                        <a:t> Engine</a:t>
                      </a:r>
                      <a:endParaRPr lang="en-US" sz="10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02"/>
                  </a:ext>
                </a:extLst>
              </a:tr>
              <a:tr h="129417">
                <a:tc>
                  <a:txBody>
                    <a:bodyPr/>
                    <a:lstStyle/>
                    <a:p>
                      <a:pPr algn="ctr" fontAlgn="t"/>
                      <a:r>
                        <a:rPr lang="en-US" sz="1000" u="none" strike="noStrike" dirty="0">
                          <a:effectLst/>
                          <a:latin typeface="Times New Roman" pitchFamily="18" charset="0"/>
                          <a:cs typeface="Times New Roman" pitchFamily="18" charset="0"/>
                        </a:rPr>
                        <a:t>40</a:t>
                      </a:r>
                      <a:endParaRPr lang="en-US" sz="1000" b="0" i="0" u="none" strike="noStrike" dirty="0">
                        <a:effectLst/>
                        <a:latin typeface="Times New Roman" pitchFamily="18" charset="0"/>
                        <a:cs typeface="Times New Roman" pitchFamily="18" charset="0"/>
                      </a:endParaRPr>
                    </a:p>
                  </a:txBody>
                  <a:tcPr marL="4359" marR="4359" marT="4359" marB="0"/>
                </a:tc>
                <a:tc>
                  <a:txBody>
                    <a:bodyPr/>
                    <a:lstStyle/>
                    <a:p>
                      <a:pPr algn="l" fontAlgn="t"/>
                      <a:r>
                        <a:rPr lang="en-US" sz="1000" u="none" strike="noStrike" dirty="0" err="1">
                          <a:effectLst/>
                          <a:latin typeface="Times New Roman" pitchFamily="18" charset="0"/>
                          <a:cs typeface="Times New Roman" pitchFamily="18" charset="0"/>
                        </a:rPr>
                        <a:t>Plact</a:t>
                      </a:r>
                      <a:r>
                        <a:rPr lang="en-US" sz="1000" u="none" strike="noStrike" dirty="0">
                          <a:effectLst/>
                          <a:latin typeface="Times New Roman" pitchFamily="18" charset="0"/>
                          <a:cs typeface="Times New Roman" pitchFamily="18" charset="0"/>
                        </a:rPr>
                        <a:t> Compactor</a:t>
                      </a:r>
                      <a:endParaRPr lang="en-US" sz="10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1000" u="none" strike="noStrike" dirty="0">
                          <a:effectLst/>
                          <a:latin typeface="Times New Roman" pitchFamily="18" charset="0"/>
                          <a:cs typeface="Times New Roman" pitchFamily="18" charset="0"/>
                        </a:rPr>
                        <a:t>3</a:t>
                      </a:r>
                      <a:endParaRPr lang="en-US" sz="1000" b="0" i="0" u="none" strike="noStrike" dirty="0">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03"/>
                  </a:ext>
                </a:extLst>
              </a:tr>
              <a:tr h="129417">
                <a:tc>
                  <a:txBody>
                    <a:bodyPr/>
                    <a:lstStyle/>
                    <a:p>
                      <a:pPr algn="ctr" fontAlgn="t"/>
                      <a:r>
                        <a:rPr lang="en-US" sz="1000" u="none" strike="noStrike">
                          <a:effectLst/>
                          <a:latin typeface="Times New Roman" pitchFamily="18" charset="0"/>
                          <a:cs typeface="Times New Roman" pitchFamily="18" charset="0"/>
                        </a:rPr>
                        <a:t>41</a:t>
                      </a:r>
                      <a:endParaRPr lang="en-US" sz="10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1000" u="none" strike="noStrike" dirty="0">
                          <a:effectLst/>
                          <a:latin typeface="Times New Roman" pitchFamily="18" charset="0"/>
                          <a:cs typeface="Times New Roman" pitchFamily="18" charset="0"/>
                        </a:rPr>
                        <a:t>LF 80 Plate compactor</a:t>
                      </a:r>
                      <a:endParaRPr lang="en-US" sz="10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1000" u="none" strike="noStrike" dirty="0">
                          <a:effectLst/>
                          <a:latin typeface="Times New Roman" pitchFamily="18" charset="0"/>
                          <a:cs typeface="Times New Roman" pitchFamily="18" charset="0"/>
                        </a:rPr>
                        <a:t>3</a:t>
                      </a:r>
                      <a:endParaRPr lang="en-US" sz="1000" b="0" i="0" u="none" strike="noStrike" dirty="0">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04"/>
                  </a:ext>
                </a:extLst>
              </a:tr>
              <a:tr h="129417">
                <a:tc>
                  <a:txBody>
                    <a:bodyPr/>
                    <a:lstStyle/>
                    <a:p>
                      <a:pPr algn="ctr" fontAlgn="t"/>
                      <a:r>
                        <a:rPr lang="en-US" sz="1000" u="none" strike="noStrike">
                          <a:effectLst/>
                          <a:latin typeface="Times New Roman" pitchFamily="18" charset="0"/>
                          <a:cs typeface="Times New Roman" pitchFamily="18" charset="0"/>
                        </a:rPr>
                        <a:t>42</a:t>
                      </a:r>
                      <a:endParaRPr lang="en-US" sz="10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1000" u="none" strike="noStrike" dirty="0">
                          <a:effectLst/>
                          <a:latin typeface="Times New Roman" pitchFamily="18" charset="0"/>
                          <a:cs typeface="Times New Roman" pitchFamily="18" charset="0"/>
                        </a:rPr>
                        <a:t>Jack Hammer</a:t>
                      </a:r>
                      <a:endParaRPr lang="en-US" sz="10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1000" u="none" strike="noStrike" dirty="0">
                          <a:effectLst/>
                          <a:latin typeface="Times New Roman" pitchFamily="18" charset="0"/>
                          <a:cs typeface="Times New Roman" pitchFamily="18" charset="0"/>
                        </a:rPr>
                        <a:t>2</a:t>
                      </a:r>
                      <a:endParaRPr lang="en-US" sz="1000" b="0" i="0" u="none" strike="noStrike" dirty="0">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05"/>
                  </a:ext>
                </a:extLst>
              </a:tr>
              <a:tr h="129417">
                <a:tc>
                  <a:txBody>
                    <a:bodyPr/>
                    <a:lstStyle/>
                    <a:p>
                      <a:pPr algn="ctr" fontAlgn="t"/>
                      <a:r>
                        <a:rPr lang="en-US" sz="1000" u="none" strike="noStrike">
                          <a:effectLst/>
                          <a:latin typeface="Times New Roman" pitchFamily="18" charset="0"/>
                          <a:cs typeface="Times New Roman" pitchFamily="18" charset="0"/>
                        </a:rPr>
                        <a:t>43</a:t>
                      </a:r>
                      <a:endParaRPr lang="en-US" sz="10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1000" u="none" strike="noStrike" dirty="0">
                          <a:effectLst/>
                          <a:latin typeface="Times New Roman" pitchFamily="18" charset="0"/>
                          <a:cs typeface="Times New Roman" pitchFamily="18" charset="0"/>
                        </a:rPr>
                        <a:t>LT 800 Rammer</a:t>
                      </a:r>
                      <a:endParaRPr lang="en-US" sz="10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1000" u="none" strike="noStrike" dirty="0">
                          <a:effectLst/>
                          <a:latin typeface="Times New Roman" pitchFamily="18" charset="0"/>
                          <a:cs typeface="Times New Roman" pitchFamily="18" charset="0"/>
                        </a:rPr>
                        <a:t>4</a:t>
                      </a:r>
                      <a:endParaRPr lang="en-US" sz="1000" b="0" i="0" u="none" strike="noStrike" dirty="0">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06"/>
                  </a:ext>
                </a:extLst>
              </a:tr>
              <a:tr h="129417">
                <a:tc>
                  <a:txBody>
                    <a:bodyPr/>
                    <a:lstStyle/>
                    <a:p>
                      <a:pPr algn="ctr" fontAlgn="t"/>
                      <a:r>
                        <a:rPr lang="en-US" sz="1000" u="none" strike="noStrike">
                          <a:effectLst/>
                          <a:latin typeface="Times New Roman" pitchFamily="18" charset="0"/>
                          <a:cs typeface="Times New Roman" pitchFamily="18" charset="0"/>
                        </a:rPr>
                        <a:t>44</a:t>
                      </a:r>
                      <a:endParaRPr lang="en-US" sz="1000" b="0" i="0" u="none" strike="noStrike">
                        <a:effectLst/>
                        <a:latin typeface="Times New Roman" pitchFamily="18" charset="0"/>
                        <a:cs typeface="Times New Roman" pitchFamily="18" charset="0"/>
                      </a:endParaRPr>
                    </a:p>
                  </a:txBody>
                  <a:tcPr marL="4359" marR="4359" marT="4359" marB="0"/>
                </a:tc>
                <a:tc>
                  <a:txBody>
                    <a:bodyPr/>
                    <a:lstStyle/>
                    <a:p>
                      <a:pPr algn="l" fontAlgn="t"/>
                      <a:r>
                        <a:rPr lang="en-US" sz="1000" u="none" strike="noStrike" dirty="0">
                          <a:effectLst/>
                          <a:latin typeface="Times New Roman" pitchFamily="18" charset="0"/>
                          <a:cs typeface="Times New Roman" pitchFamily="18" charset="0"/>
                        </a:rPr>
                        <a:t>Oriental " Vibratory Plate Compactor"</a:t>
                      </a:r>
                      <a:endParaRPr lang="en-US" sz="1000" b="0" i="0" u="none" strike="noStrike" dirty="0">
                        <a:effectLst/>
                        <a:latin typeface="Times New Roman" pitchFamily="18" charset="0"/>
                        <a:cs typeface="Times New Roman" pitchFamily="18" charset="0"/>
                      </a:endParaRPr>
                    </a:p>
                  </a:txBody>
                  <a:tcPr marL="4359" marR="4359" marT="4359" marB="0"/>
                </a:tc>
                <a:tc>
                  <a:txBody>
                    <a:bodyPr/>
                    <a:lstStyle/>
                    <a:p>
                      <a:pPr algn="ctr" fontAlgn="ctr"/>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4359" marR="4359" marT="4359" marB="0" anchor="ctr"/>
                </a:tc>
                <a:extLst>
                  <a:ext uri="{0D108BD9-81ED-4DB2-BD59-A6C34878D82A}">
                    <a16:rowId xmlns:a16="http://schemas.microsoft.com/office/drawing/2014/main" xmlns="" val="10007"/>
                  </a:ext>
                </a:extLst>
              </a:tr>
              <a:tr h="129417">
                <a:tc>
                  <a:txBody>
                    <a:bodyPr/>
                    <a:lstStyle/>
                    <a:p>
                      <a:pPr algn="ctr" fontAlgn="t"/>
                      <a:r>
                        <a:rPr lang="en-US" sz="1100" u="none" strike="noStrike" dirty="0">
                          <a:effectLst/>
                          <a:latin typeface="Times New Roman" pitchFamily="18" charset="0"/>
                          <a:cs typeface="Times New Roman" pitchFamily="18" charset="0"/>
                        </a:rPr>
                        <a:t>Forklifts</a:t>
                      </a:r>
                    </a:p>
                    <a:p>
                      <a:pPr algn="ctr" fontAlgn="t"/>
                      <a:endParaRPr lang="en-US" sz="400" b="1" i="0" u="none" strike="noStrike" dirty="0">
                        <a:effectLst/>
                        <a:latin typeface="Times New Roman" pitchFamily="18" charset="0"/>
                        <a:cs typeface="Times New Roman" pitchFamily="18" charset="0"/>
                      </a:endParaRPr>
                    </a:p>
                  </a:txBody>
                  <a:tcPr marL="7422" marR="7422" marT="7422" marB="0">
                    <a:solidFill>
                      <a:schemeClr val="accent3"/>
                    </a:solidFill>
                  </a:tcPr>
                </a:tc>
                <a:tc gridSpan="2">
                  <a:txBody>
                    <a:bodyPr/>
                    <a:lstStyle/>
                    <a:p>
                      <a:pPr algn="l" fontAlgn="t"/>
                      <a:r>
                        <a:rPr lang="en-US" sz="1000" u="none" strike="noStrike" dirty="0">
                          <a:effectLst/>
                          <a:latin typeface="Times New Roman" pitchFamily="18" charset="0"/>
                          <a:cs typeface="Times New Roman" pitchFamily="18" charset="0"/>
                        </a:rPr>
                        <a:t> </a:t>
                      </a:r>
                      <a:endParaRPr lang="en-US" sz="1000" b="0" i="0" u="none" strike="noStrike" dirty="0">
                        <a:effectLst/>
                        <a:latin typeface="Times New Roman" pitchFamily="18" charset="0"/>
                        <a:cs typeface="Times New Roman" pitchFamily="18" charset="0"/>
                      </a:endParaRPr>
                    </a:p>
                  </a:txBody>
                  <a:tcPr marL="7422" marR="7422" marT="7422" marB="0">
                    <a:solidFill>
                      <a:schemeClr val="accent3"/>
                    </a:solidFill>
                  </a:tcPr>
                </a:tc>
                <a:tc hMerge="1">
                  <a:txBody>
                    <a:bodyPr/>
                    <a:lstStyle/>
                    <a:p>
                      <a:pPr algn="l" fontAlgn="t"/>
                      <a:endParaRPr lang="en-US" sz="800" b="0" i="0" u="none" strike="noStrike" dirty="0">
                        <a:effectLst/>
                        <a:latin typeface="Arial"/>
                      </a:endParaRPr>
                    </a:p>
                  </a:txBody>
                  <a:tcPr marL="7422" marR="7422" marT="7422" marB="0"/>
                </a:tc>
                <a:extLst>
                  <a:ext uri="{0D108BD9-81ED-4DB2-BD59-A6C34878D82A}">
                    <a16:rowId xmlns:a16="http://schemas.microsoft.com/office/drawing/2014/main" xmlns="" val="10008"/>
                  </a:ext>
                </a:extLst>
              </a:tr>
              <a:tr h="129417">
                <a:tc>
                  <a:txBody>
                    <a:bodyPr/>
                    <a:lstStyle/>
                    <a:p>
                      <a:pPr algn="ctr" fontAlgn="t"/>
                      <a:r>
                        <a:rPr lang="en-US" sz="1000" u="none" strike="noStrike" dirty="0">
                          <a:effectLst/>
                          <a:latin typeface="Times New Roman" pitchFamily="18" charset="0"/>
                          <a:cs typeface="Times New Roman" pitchFamily="18" charset="0"/>
                        </a:rPr>
                        <a:t>45</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it-IT" sz="1000" u="none" strike="noStrike">
                          <a:effectLst/>
                          <a:latin typeface="Times New Roman" pitchFamily="18" charset="0"/>
                          <a:cs typeface="Times New Roman" pitchFamily="18" charset="0"/>
                        </a:rPr>
                        <a:t>Forklift Truck:Fiat OM Carelli DI 40C-3300MM</a:t>
                      </a:r>
                      <a:endParaRPr lang="it-IT" sz="1000" b="0" i="0" u="none" strike="noStrike">
                        <a:effectLst/>
                        <a:latin typeface="Times New Roman" pitchFamily="18" charset="0"/>
                        <a:cs typeface="Times New Roman" pitchFamily="18" charset="0"/>
                      </a:endParaRPr>
                    </a:p>
                  </a:txBody>
                  <a:tcPr marL="7422" marR="7422" marT="7422" marB="0"/>
                </a:tc>
                <a:tc>
                  <a:txBody>
                    <a:bodyPr/>
                    <a:lstStyle/>
                    <a:p>
                      <a:pPr algn="ctr" fontAlgn="t"/>
                      <a:r>
                        <a:rPr lang="en-US" sz="1000" u="none" strike="noStrike">
                          <a:effectLst/>
                          <a:latin typeface="Times New Roman" pitchFamily="18" charset="0"/>
                          <a:cs typeface="Times New Roman" pitchFamily="18" charset="0"/>
                        </a:rPr>
                        <a:t>3</a:t>
                      </a:r>
                      <a:endParaRPr lang="en-US" sz="1000" b="0" i="0" u="none" strike="noStrike">
                        <a:effectLst/>
                        <a:latin typeface="Times New Roman" pitchFamily="18" charset="0"/>
                        <a:cs typeface="Times New Roman" pitchFamily="18" charset="0"/>
                      </a:endParaRPr>
                    </a:p>
                  </a:txBody>
                  <a:tcPr marL="7422" marR="7422" marT="7422" marB="0"/>
                </a:tc>
                <a:extLst>
                  <a:ext uri="{0D108BD9-81ED-4DB2-BD59-A6C34878D82A}">
                    <a16:rowId xmlns:a16="http://schemas.microsoft.com/office/drawing/2014/main" xmlns="" val="10009"/>
                  </a:ext>
                </a:extLst>
              </a:tr>
              <a:tr h="129417">
                <a:tc>
                  <a:txBody>
                    <a:bodyPr/>
                    <a:lstStyle/>
                    <a:p>
                      <a:pPr algn="ctr" fontAlgn="t"/>
                      <a:r>
                        <a:rPr lang="en-US" sz="1000" u="none" strike="noStrike" dirty="0">
                          <a:effectLst/>
                          <a:latin typeface="Times New Roman" pitchFamily="18" charset="0"/>
                          <a:cs typeface="Times New Roman" pitchFamily="18" charset="0"/>
                        </a:rPr>
                        <a:t>46</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FORKLIFT TCMF</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7422" marR="7422" marT="7422" marB="0"/>
                </a:tc>
                <a:extLst>
                  <a:ext uri="{0D108BD9-81ED-4DB2-BD59-A6C34878D82A}">
                    <a16:rowId xmlns:a16="http://schemas.microsoft.com/office/drawing/2014/main" xmlns="" val="10010"/>
                  </a:ext>
                </a:extLst>
              </a:tr>
              <a:tr h="129417">
                <a:tc>
                  <a:txBody>
                    <a:bodyPr/>
                    <a:lstStyle/>
                    <a:p>
                      <a:pPr algn="ctr" fontAlgn="t"/>
                      <a:r>
                        <a:rPr lang="en-US" sz="1000" u="none" strike="noStrike" dirty="0">
                          <a:effectLst/>
                          <a:latin typeface="Times New Roman" pitchFamily="18" charset="0"/>
                          <a:cs typeface="Times New Roman" pitchFamily="18" charset="0"/>
                        </a:rPr>
                        <a:t>47</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Forklift " </a:t>
                      </a:r>
                      <a:r>
                        <a:rPr lang="en-US" sz="1000" u="none" strike="noStrike" dirty="0" err="1">
                          <a:effectLst/>
                          <a:latin typeface="Times New Roman" pitchFamily="18" charset="0"/>
                          <a:cs typeface="Times New Roman" pitchFamily="18" charset="0"/>
                        </a:rPr>
                        <a:t>Teke</a:t>
                      </a:r>
                      <a:r>
                        <a:rPr lang="en-US" sz="1000" u="none" strike="noStrike" dirty="0">
                          <a:effectLst/>
                          <a:latin typeface="Times New Roman" pitchFamily="18" charset="0"/>
                          <a:cs typeface="Times New Roman" pitchFamily="18" charset="0"/>
                        </a:rPr>
                        <a:t> Handler Caterpillar"</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11"/>
                  </a:ext>
                </a:extLst>
              </a:tr>
              <a:tr h="129417">
                <a:tc>
                  <a:txBody>
                    <a:bodyPr/>
                    <a:lstStyle/>
                    <a:p>
                      <a:pPr algn="ctr" fontAlgn="t"/>
                      <a:r>
                        <a:rPr lang="en-US" sz="1100" u="none" strike="noStrike" dirty="0">
                          <a:effectLst/>
                          <a:latin typeface="Times New Roman" pitchFamily="18" charset="0"/>
                          <a:cs typeface="Times New Roman" pitchFamily="18" charset="0"/>
                        </a:rPr>
                        <a:t>Generators</a:t>
                      </a:r>
                    </a:p>
                    <a:p>
                      <a:pPr algn="ctr" fontAlgn="t"/>
                      <a:endParaRPr lang="en-US" sz="500" b="1" i="0" u="none" strike="noStrike" dirty="0">
                        <a:effectLst/>
                        <a:latin typeface="Times New Roman" pitchFamily="18" charset="0"/>
                        <a:cs typeface="Times New Roman" pitchFamily="18" charset="0"/>
                      </a:endParaRPr>
                    </a:p>
                  </a:txBody>
                  <a:tcPr marL="7422" marR="7422" marT="7422" marB="0">
                    <a:solidFill>
                      <a:schemeClr val="accent3"/>
                    </a:solidFill>
                  </a:tcPr>
                </a:tc>
                <a:tc gridSpan="2">
                  <a:txBody>
                    <a:bodyPr/>
                    <a:lstStyle/>
                    <a:p>
                      <a:pPr algn="l" fontAlgn="t"/>
                      <a:r>
                        <a:rPr lang="en-US" sz="1000" u="none" strike="noStrike" dirty="0">
                          <a:effectLst/>
                          <a:latin typeface="Times New Roman" pitchFamily="18" charset="0"/>
                          <a:cs typeface="Times New Roman" pitchFamily="18" charset="0"/>
                        </a:rPr>
                        <a:t> </a:t>
                      </a:r>
                      <a:endParaRPr lang="en-US" sz="1000" b="0" i="0" u="none" strike="noStrike" dirty="0">
                        <a:effectLst/>
                        <a:latin typeface="Times New Roman" pitchFamily="18" charset="0"/>
                        <a:cs typeface="Times New Roman" pitchFamily="18" charset="0"/>
                      </a:endParaRPr>
                    </a:p>
                  </a:txBody>
                  <a:tcPr marL="7422" marR="7422" marT="7422" marB="0">
                    <a:solidFill>
                      <a:schemeClr val="accent3"/>
                    </a:solidFill>
                  </a:tcPr>
                </a:tc>
                <a:tc hMerge="1">
                  <a:txBody>
                    <a:bodyPr/>
                    <a:lstStyle/>
                    <a:p>
                      <a:pPr algn="l" fontAlgn="t"/>
                      <a:endParaRPr lang="en-US" sz="800" b="0" i="0" u="none" strike="noStrike" dirty="0">
                        <a:effectLst/>
                        <a:latin typeface="Arial"/>
                      </a:endParaRPr>
                    </a:p>
                  </a:txBody>
                  <a:tcPr marL="7422" marR="7422" marT="7422" marB="0"/>
                </a:tc>
                <a:extLst>
                  <a:ext uri="{0D108BD9-81ED-4DB2-BD59-A6C34878D82A}">
                    <a16:rowId xmlns:a16="http://schemas.microsoft.com/office/drawing/2014/main" xmlns="" val="10012"/>
                  </a:ext>
                </a:extLst>
              </a:tr>
              <a:tr h="129417">
                <a:tc>
                  <a:txBody>
                    <a:bodyPr/>
                    <a:lstStyle/>
                    <a:p>
                      <a:pPr algn="ctr" fontAlgn="t"/>
                      <a:r>
                        <a:rPr lang="en-US" sz="1000" u="none" strike="noStrike" dirty="0">
                          <a:effectLst/>
                          <a:latin typeface="Times New Roman" pitchFamily="18" charset="0"/>
                          <a:cs typeface="Times New Roman" pitchFamily="18" charset="0"/>
                        </a:rPr>
                        <a:t>48</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GENSET-PERKINS JGP 135 K.V.A</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t"/>
                      <a:r>
                        <a:rPr lang="en-US" sz="1000" u="none" strike="noStrike">
                          <a:effectLst/>
                          <a:latin typeface="Times New Roman" pitchFamily="18" charset="0"/>
                          <a:cs typeface="Times New Roman" pitchFamily="18" charset="0"/>
                        </a:rPr>
                        <a:t>10</a:t>
                      </a:r>
                      <a:endParaRPr lang="en-US" sz="1000" b="0" i="0" u="none" strike="noStrike">
                        <a:effectLst/>
                        <a:latin typeface="Times New Roman" pitchFamily="18" charset="0"/>
                        <a:cs typeface="Times New Roman" pitchFamily="18" charset="0"/>
                      </a:endParaRPr>
                    </a:p>
                  </a:txBody>
                  <a:tcPr marL="7422" marR="7422" marT="7422" marB="0"/>
                </a:tc>
                <a:extLst>
                  <a:ext uri="{0D108BD9-81ED-4DB2-BD59-A6C34878D82A}">
                    <a16:rowId xmlns:a16="http://schemas.microsoft.com/office/drawing/2014/main" xmlns="" val="10013"/>
                  </a:ext>
                </a:extLst>
              </a:tr>
              <a:tr h="129417">
                <a:tc>
                  <a:txBody>
                    <a:bodyPr/>
                    <a:lstStyle/>
                    <a:p>
                      <a:pPr algn="ctr" fontAlgn="t"/>
                      <a:r>
                        <a:rPr lang="en-US" sz="1000" u="none" strike="noStrike" dirty="0">
                          <a:effectLst/>
                          <a:latin typeface="Times New Roman" pitchFamily="18" charset="0"/>
                          <a:cs typeface="Times New Roman" pitchFamily="18" charset="0"/>
                        </a:rPr>
                        <a:t>49</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GENSET-PERKINS JGP 45 K.V.A</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t"/>
                      <a:r>
                        <a:rPr lang="en-US" sz="1000" u="none" strike="noStrike">
                          <a:effectLst/>
                          <a:latin typeface="Times New Roman" pitchFamily="18" charset="0"/>
                          <a:cs typeface="Times New Roman" pitchFamily="18" charset="0"/>
                        </a:rPr>
                        <a:t>8</a:t>
                      </a:r>
                      <a:endParaRPr lang="en-US" sz="1000" b="0" i="0" u="none" strike="noStrike">
                        <a:effectLst/>
                        <a:latin typeface="Times New Roman" pitchFamily="18" charset="0"/>
                        <a:cs typeface="Times New Roman" pitchFamily="18" charset="0"/>
                      </a:endParaRPr>
                    </a:p>
                  </a:txBody>
                  <a:tcPr marL="7422" marR="7422" marT="7422" marB="0"/>
                </a:tc>
                <a:extLst>
                  <a:ext uri="{0D108BD9-81ED-4DB2-BD59-A6C34878D82A}">
                    <a16:rowId xmlns:a16="http://schemas.microsoft.com/office/drawing/2014/main" xmlns="" val="10014"/>
                  </a:ext>
                </a:extLst>
              </a:tr>
              <a:tr h="129417">
                <a:tc>
                  <a:txBody>
                    <a:bodyPr/>
                    <a:lstStyle/>
                    <a:p>
                      <a:pPr algn="ctr" fontAlgn="t"/>
                      <a:r>
                        <a:rPr lang="en-US" sz="1000" u="none" strike="noStrike" dirty="0">
                          <a:effectLst/>
                          <a:latin typeface="Times New Roman" pitchFamily="18" charset="0"/>
                          <a:cs typeface="Times New Roman" pitchFamily="18" charset="0"/>
                        </a:rPr>
                        <a:t>50</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err="1">
                          <a:effectLst/>
                          <a:latin typeface="Times New Roman" pitchFamily="18" charset="0"/>
                          <a:cs typeface="Times New Roman" pitchFamily="18" charset="0"/>
                        </a:rPr>
                        <a:t>Genset</a:t>
                      </a:r>
                      <a:r>
                        <a:rPr lang="en-US" sz="1000" u="none" strike="noStrike" dirty="0">
                          <a:effectLst/>
                          <a:latin typeface="Times New Roman" pitchFamily="18" charset="0"/>
                          <a:cs typeface="Times New Roman" pitchFamily="18" charset="0"/>
                        </a:rPr>
                        <a:t> 20.3-18 KVA</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15"/>
                  </a:ext>
                </a:extLst>
              </a:tr>
              <a:tr h="129417">
                <a:tc>
                  <a:txBody>
                    <a:bodyPr/>
                    <a:lstStyle/>
                    <a:p>
                      <a:pPr algn="ctr" fontAlgn="t"/>
                      <a:r>
                        <a:rPr lang="en-US" sz="1000" u="none" strike="noStrike" dirty="0">
                          <a:effectLst/>
                          <a:latin typeface="Times New Roman" pitchFamily="18" charset="0"/>
                          <a:cs typeface="Times New Roman" pitchFamily="18" charset="0"/>
                        </a:rPr>
                        <a:t>51</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SAC </a:t>
                      </a:r>
                      <a:r>
                        <a:rPr lang="en-US" sz="1000" u="none" strike="noStrike" dirty="0" err="1">
                          <a:effectLst/>
                          <a:latin typeface="Times New Roman" pitchFamily="18" charset="0"/>
                          <a:cs typeface="Times New Roman" pitchFamily="18" charset="0"/>
                        </a:rPr>
                        <a:t>Genset</a:t>
                      </a:r>
                      <a:r>
                        <a:rPr lang="en-US" sz="1000" u="none" strike="noStrike" dirty="0">
                          <a:effectLst/>
                          <a:latin typeface="Times New Roman" pitchFamily="18" charset="0"/>
                          <a:cs typeface="Times New Roman" pitchFamily="18" charset="0"/>
                        </a:rPr>
                        <a:t> </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000" u="none" strike="noStrike">
                          <a:effectLst/>
                          <a:latin typeface="Times New Roman" pitchFamily="18" charset="0"/>
                          <a:cs typeface="Times New Roman" pitchFamily="18" charset="0"/>
                        </a:rPr>
                        <a:t>2</a:t>
                      </a:r>
                      <a:endParaRPr lang="en-US" sz="10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16"/>
                  </a:ext>
                </a:extLst>
              </a:tr>
              <a:tr h="129417">
                <a:tc>
                  <a:txBody>
                    <a:bodyPr/>
                    <a:lstStyle/>
                    <a:p>
                      <a:pPr algn="ctr" fontAlgn="t"/>
                      <a:r>
                        <a:rPr lang="en-US" sz="1000" u="none" strike="noStrike" dirty="0">
                          <a:effectLst/>
                          <a:latin typeface="Times New Roman" pitchFamily="18" charset="0"/>
                          <a:cs typeface="Times New Roman" pitchFamily="18" charset="0"/>
                        </a:rPr>
                        <a:t>52</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Generators</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000" u="none" strike="noStrike" dirty="0">
                          <a:effectLst/>
                          <a:latin typeface="Times New Roman" pitchFamily="18" charset="0"/>
                          <a:cs typeface="Times New Roman" pitchFamily="18" charset="0"/>
                        </a:rPr>
                        <a:t>34</a:t>
                      </a:r>
                      <a:endParaRPr lang="en-US" sz="1000" b="0" i="0" u="none" strike="noStrike" dirty="0">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17"/>
                  </a:ext>
                </a:extLst>
              </a:tr>
              <a:tr h="129417">
                <a:tc gridSpan="3">
                  <a:txBody>
                    <a:bodyPr/>
                    <a:lstStyle/>
                    <a:p>
                      <a:pPr algn="l" fontAlgn="t"/>
                      <a:r>
                        <a:rPr lang="en-US" sz="1100" u="none" strike="noStrike" dirty="0">
                          <a:effectLst/>
                          <a:latin typeface="Times New Roman" pitchFamily="18" charset="0"/>
                          <a:cs typeface="Times New Roman" pitchFamily="18" charset="0"/>
                        </a:rPr>
                        <a:t>                         Rollers</a:t>
                      </a:r>
                      <a:endParaRPr lang="en-US" sz="1100" b="1" i="0" u="none" strike="noStrike" dirty="0">
                        <a:effectLst/>
                        <a:latin typeface="Times New Roman" pitchFamily="18" charset="0"/>
                        <a:cs typeface="Times New Roman" pitchFamily="18" charset="0"/>
                      </a:endParaRPr>
                    </a:p>
                    <a:p>
                      <a:pPr algn="l" fontAlgn="t"/>
                      <a:endParaRPr lang="en-US" sz="500" b="0" i="0" u="none" strike="noStrike" dirty="0">
                        <a:effectLst/>
                        <a:latin typeface="Times New Roman" pitchFamily="18" charset="0"/>
                        <a:cs typeface="Times New Roman" pitchFamily="18" charset="0"/>
                      </a:endParaRPr>
                    </a:p>
                  </a:txBody>
                  <a:tcPr marL="7422" marR="7422" marT="7422" marB="0">
                    <a:solidFill>
                      <a:schemeClr val="accent3"/>
                    </a:solidFill>
                  </a:tcPr>
                </a:tc>
                <a:tc hMerge="1">
                  <a:txBody>
                    <a:bodyPr/>
                    <a:lstStyle/>
                    <a:p>
                      <a:pPr algn="l" fontAlgn="t"/>
                      <a:endParaRPr lang="en-US" sz="1000" b="0" i="0" u="none" strike="noStrike" dirty="0">
                        <a:effectLst/>
                        <a:latin typeface="Times New Roman" pitchFamily="18" charset="0"/>
                        <a:cs typeface="Times New Roman" pitchFamily="18" charset="0"/>
                      </a:endParaRPr>
                    </a:p>
                  </a:txBody>
                  <a:tcPr marL="7422" marR="7422" marT="7422" marB="0">
                    <a:solidFill>
                      <a:schemeClr val="accent3"/>
                    </a:solidFill>
                  </a:tcPr>
                </a:tc>
                <a:tc hMerge="1">
                  <a:txBody>
                    <a:bodyPr/>
                    <a:lstStyle/>
                    <a:p>
                      <a:pPr algn="l" fontAlgn="t"/>
                      <a:endParaRPr lang="en-US" sz="800" b="0" i="0" u="none" strike="noStrike" dirty="0">
                        <a:effectLst/>
                        <a:latin typeface="Arial"/>
                      </a:endParaRPr>
                    </a:p>
                  </a:txBody>
                  <a:tcPr marL="7422" marR="7422" marT="7422" marB="0"/>
                </a:tc>
                <a:extLst>
                  <a:ext uri="{0D108BD9-81ED-4DB2-BD59-A6C34878D82A}">
                    <a16:rowId xmlns:a16="http://schemas.microsoft.com/office/drawing/2014/main" xmlns="" val="10018"/>
                  </a:ext>
                </a:extLst>
              </a:tr>
              <a:tr h="129417">
                <a:tc>
                  <a:txBody>
                    <a:bodyPr/>
                    <a:lstStyle/>
                    <a:p>
                      <a:pPr algn="ctr" fontAlgn="t"/>
                      <a:r>
                        <a:rPr lang="en-US" sz="1000" u="none" strike="noStrike" dirty="0">
                          <a:effectLst/>
                          <a:latin typeface="Times New Roman" pitchFamily="18" charset="0"/>
                          <a:cs typeface="Times New Roman" pitchFamily="18" charset="0"/>
                        </a:rPr>
                        <a:t>53</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Ingersoll Roller</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t"/>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7422" marR="7422" marT="7422" marB="0"/>
                </a:tc>
                <a:extLst>
                  <a:ext uri="{0D108BD9-81ED-4DB2-BD59-A6C34878D82A}">
                    <a16:rowId xmlns:a16="http://schemas.microsoft.com/office/drawing/2014/main" xmlns="" val="10019"/>
                  </a:ext>
                </a:extLst>
              </a:tr>
              <a:tr h="129417">
                <a:tc>
                  <a:txBody>
                    <a:bodyPr/>
                    <a:lstStyle/>
                    <a:p>
                      <a:pPr algn="ctr" fontAlgn="t"/>
                      <a:r>
                        <a:rPr lang="en-US" sz="1000" u="none" strike="noStrike" dirty="0">
                          <a:effectLst/>
                          <a:latin typeface="Times New Roman" pitchFamily="18" charset="0"/>
                          <a:cs typeface="Times New Roman" pitchFamily="18" charset="0"/>
                        </a:rPr>
                        <a:t>54</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Double Vibratory </a:t>
                      </a:r>
                      <a:r>
                        <a:rPr lang="en-US" sz="1000" u="none" strike="noStrike" dirty="0" err="1">
                          <a:effectLst/>
                          <a:latin typeface="Times New Roman" pitchFamily="18" charset="0"/>
                          <a:cs typeface="Times New Roman" pitchFamily="18" charset="0"/>
                        </a:rPr>
                        <a:t>Rollers:Vibromax</a:t>
                      </a:r>
                      <a:r>
                        <a:rPr lang="en-US" sz="1000" u="none" strike="noStrike" dirty="0">
                          <a:effectLst/>
                          <a:latin typeface="Times New Roman" pitchFamily="18" charset="0"/>
                          <a:cs typeface="Times New Roman" pitchFamily="18" charset="0"/>
                        </a:rPr>
                        <a:t> Roller W62</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t"/>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7422" marR="7422" marT="7422" marB="0"/>
                </a:tc>
                <a:extLst>
                  <a:ext uri="{0D108BD9-81ED-4DB2-BD59-A6C34878D82A}">
                    <a16:rowId xmlns:a16="http://schemas.microsoft.com/office/drawing/2014/main" xmlns="" val="10020"/>
                  </a:ext>
                </a:extLst>
              </a:tr>
              <a:tr h="129417">
                <a:tc>
                  <a:txBody>
                    <a:bodyPr/>
                    <a:lstStyle/>
                    <a:p>
                      <a:pPr algn="ctr" fontAlgn="t"/>
                      <a:r>
                        <a:rPr lang="en-US" sz="1000" u="none" strike="noStrike" dirty="0">
                          <a:effectLst/>
                          <a:latin typeface="Times New Roman" pitchFamily="18" charset="0"/>
                          <a:cs typeface="Times New Roman" pitchFamily="18" charset="0"/>
                        </a:rPr>
                        <a:t>55</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Diesel Engine Vibrator Roller 1.5 Ton</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000" u="none" strike="noStrike">
                          <a:effectLst/>
                          <a:latin typeface="Times New Roman" pitchFamily="18" charset="0"/>
                          <a:cs typeface="Times New Roman" pitchFamily="18" charset="0"/>
                        </a:rPr>
                        <a:t>2</a:t>
                      </a:r>
                      <a:endParaRPr lang="en-US" sz="10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21"/>
                  </a:ext>
                </a:extLst>
              </a:tr>
              <a:tr h="129417">
                <a:tc>
                  <a:txBody>
                    <a:bodyPr/>
                    <a:lstStyle/>
                    <a:p>
                      <a:pPr algn="ctr" fontAlgn="t"/>
                      <a:r>
                        <a:rPr lang="en-US" sz="1000" u="none" strike="noStrike" dirty="0">
                          <a:effectLst/>
                          <a:latin typeface="Times New Roman" pitchFamily="18" charset="0"/>
                          <a:cs typeface="Times New Roman" pitchFamily="18" charset="0"/>
                        </a:rPr>
                        <a:t>56</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Roller </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22"/>
                  </a:ext>
                </a:extLst>
              </a:tr>
              <a:tr h="129417">
                <a:tc>
                  <a:txBody>
                    <a:bodyPr/>
                    <a:lstStyle/>
                    <a:p>
                      <a:pPr algn="ctr" fontAlgn="t"/>
                      <a:r>
                        <a:rPr lang="en-US" sz="1000" u="none" strike="noStrike" dirty="0">
                          <a:effectLst/>
                          <a:latin typeface="Times New Roman" pitchFamily="18" charset="0"/>
                          <a:cs typeface="Times New Roman" pitchFamily="18" charset="0"/>
                        </a:rPr>
                        <a:t>57</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Duplex Roller with Manual Start</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23"/>
                  </a:ext>
                </a:extLst>
              </a:tr>
              <a:tr h="129417">
                <a:tc gridSpan="3">
                  <a:txBody>
                    <a:bodyPr/>
                    <a:lstStyle/>
                    <a:p>
                      <a:pPr algn="l" fontAlgn="t"/>
                      <a:r>
                        <a:rPr lang="en-US" sz="1100" u="none" strike="noStrike" dirty="0">
                          <a:effectLst/>
                          <a:latin typeface="Times New Roman" pitchFamily="18" charset="0"/>
                          <a:cs typeface="Times New Roman" pitchFamily="18" charset="0"/>
                        </a:rPr>
                        <a:t>                 Furniture and Topographic Items</a:t>
                      </a:r>
                      <a:endParaRPr lang="en-US" sz="1100" b="1" i="0" u="none" strike="noStrike" dirty="0">
                        <a:effectLst/>
                        <a:latin typeface="Times New Roman" pitchFamily="18" charset="0"/>
                        <a:cs typeface="Times New Roman" pitchFamily="18" charset="0"/>
                      </a:endParaRPr>
                    </a:p>
                    <a:p>
                      <a:pPr algn="l" fontAlgn="t"/>
                      <a:endParaRPr lang="en-US" sz="600" b="0" i="0" u="none" strike="noStrike" dirty="0">
                        <a:effectLst/>
                        <a:latin typeface="Times New Roman" pitchFamily="18" charset="0"/>
                        <a:cs typeface="Times New Roman" pitchFamily="18" charset="0"/>
                      </a:endParaRPr>
                    </a:p>
                  </a:txBody>
                  <a:tcPr marL="7422" marR="7422" marT="7422" marB="0">
                    <a:solidFill>
                      <a:schemeClr val="accent3"/>
                    </a:solidFill>
                  </a:tcPr>
                </a:tc>
                <a:tc hMerge="1">
                  <a:txBody>
                    <a:bodyPr/>
                    <a:lstStyle/>
                    <a:p>
                      <a:endParaRPr lang="en-US"/>
                    </a:p>
                  </a:txBody>
                  <a:tcPr/>
                </a:tc>
                <a:tc hMerge="1">
                  <a:txBody>
                    <a:bodyPr/>
                    <a:lstStyle/>
                    <a:p>
                      <a:pPr algn="l" fontAlgn="t"/>
                      <a:endParaRPr lang="en-US" sz="800" b="0" i="0" u="none" strike="noStrike" dirty="0">
                        <a:effectLst/>
                        <a:latin typeface="Arial"/>
                      </a:endParaRPr>
                    </a:p>
                  </a:txBody>
                  <a:tcPr marL="7422" marR="7422" marT="7422" marB="0"/>
                </a:tc>
                <a:extLst>
                  <a:ext uri="{0D108BD9-81ED-4DB2-BD59-A6C34878D82A}">
                    <a16:rowId xmlns:a16="http://schemas.microsoft.com/office/drawing/2014/main" xmlns="" val="10024"/>
                  </a:ext>
                </a:extLst>
              </a:tr>
              <a:tr h="129417">
                <a:tc>
                  <a:txBody>
                    <a:bodyPr/>
                    <a:lstStyle/>
                    <a:p>
                      <a:pPr algn="ctr" fontAlgn="t"/>
                      <a:r>
                        <a:rPr lang="en-US" sz="1000" u="none" strike="noStrike" dirty="0">
                          <a:effectLst/>
                          <a:latin typeface="Times New Roman" pitchFamily="18" charset="0"/>
                          <a:cs typeface="Times New Roman" pitchFamily="18" charset="0"/>
                        </a:rPr>
                        <a:t>58</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Office and Site Furniture</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t"/>
                      <a:r>
                        <a:rPr lang="en-US" sz="1000" u="none" strike="noStrike">
                          <a:effectLst/>
                          <a:latin typeface="Times New Roman" pitchFamily="18" charset="0"/>
                          <a:cs typeface="Times New Roman" pitchFamily="18" charset="0"/>
                        </a:rPr>
                        <a:t>25</a:t>
                      </a:r>
                      <a:endParaRPr lang="en-US" sz="1000" b="0" i="0" u="none" strike="noStrike">
                        <a:effectLst/>
                        <a:latin typeface="Times New Roman" pitchFamily="18" charset="0"/>
                        <a:cs typeface="Times New Roman" pitchFamily="18" charset="0"/>
                      </a:endParaRPr>
                    </a:p>
                  </a:txBody>
                  <a:tcPr marL="7422" marR="7422" marT="7422" marB="0"/>
                </a:tc>
                <a:extLst>
                  <a:ext uri="{0D108BD9-81ED-4DB2-BD59-A6C34878D82A}">
                    <a16:rowId xmlns:a16="http://schemas.microsoft.com/office/drawing/2014/main" xmlns="" val="10025"/>
                  </a:ext>
                </a:extLst>
              </a:tr>
              <a:tr h="129417">
                <a:tc>
                  <a:txBody>
                    <a:bodyPr/>
                    <a:lstStyle/>
                    <a:p>
                      <a:pPr algn="ctr" fontAlgn="t"/>
                      <a:r>
                        <a:rPr lang="en-US" sz="1000" u="none" strike="noStrike" dirty="0">
                          <a:effectLst/>
                          <a:latin typeface="Times New Roman" pitchFamily="18" charset="0"/>
                          <a:cs typeface="Times New Roman" pitchFamily="18" charset="0"/>
                        </a:rPr>
                        <a:t>59</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Prefabricated Unit Offices</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t"/>
                      <a:r>
                        <a:rPr lang="en-US" sz="1000" u="none" strike="noStrike">
                          <a:effectLst/>
                          <a:latin typeface="Times New Roman" pitchFamily="18" charset="0"/>
                          <a:cs typeface="Times New Roman" pitchFamily="18" charset="0"/>
                        </a:rPr>
                        <a:t>32</a:t>
                      </a:r>
                      <a:endParaRPr lang="en-US" sz="1000" b="0" i="0" u="none" strike="noStrike">
                        <a:effectLst/>
                        <a:latin typeface="Times New Roman" pitchFamily="18" charset="0"/>
                        <a:cs typeface="Times New Roman" pitchFamily="18" charset="0"/>
                      </a:endParaRPr>
                    </a:p>
                  </a:txBody>
                  <a:tcPr marL="7422" marR="7422" marT="7422" marB="0"/>
                </a:tc>
                <a:extLst>
                  <a:ext uri="{0D108BD9-81ED-4DB2-BD59-A6C34878D82A}">
                    <a16:rowId xmlns:a16="http://schemas.microsoft.com/office/drawing/2014/main" xmlns="" val="10026"/>
                  </a:ext>
                </a:extLst>
              </a:tr>
              <a:tr h="129417">
                <a:tc>
                  <a:txBody>
                    <a:bodyPr/>
                    <a:lstStyle/>
                    <a:p>
                      <a:pPr algn="ctr" fontAlgn="t"/>
                      <a:r>
                        <a:rPr lang="en-US" sz="1000" u="none" strike="noStrike" dirty="0">
                          <a:effectLst/>
                          <a:latin typeface="Times New Roman" pitchFamily="18" charset="0"/>
                          <a:cs typeface="Times New Roman" pitchFamily="18" charset="0"/>
                        </a:rPr>
                        <a:t>60</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err="1">
                          <a:effectLst/>
                          <a:latin typeface="Times New Roman" pitchFamily="18" charset="0"/>
                          <a:cs typeface="Times New Roman" pitchFamily="18" charset="0"/>
                        </a:rPr>
                        <a:t>Topografic</a:t>
                      </a:r>
                      <a:r>
                        <a:rPr lang="en-US" sz="1000" u="none" strike="noStrike" dirty="0">
                          <a:effectLst/>
                          <a:latin typeface="Times New Roman" pitchFamily="18" charset="0"/>
                          <a:cs typeface="Times New Roman" pitchFamily="18" charset="0"/>
                        </a:rPr>
                        <a:t> Equipment</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t"/>
                      <a:r>
                        <a:rPr lang="en-US" sz="1000" u="none" strike="noStrike">
                          <a:effectLst/>
                          <a:latin typeface="Times New Roman" pitchFamily="18" charset="0"/>
                          <a:cs typeface="Times New Roman" pitchFamily="18" charset="0"/>
                        </a:rPr>
                        <a:t>6</a:t>
                      </a:r>
                      <a:endParaRPr lang="en-US" sz="1000" b="0" i="0" u="none" strike="noStrike">
                        <a:effectLst/>
                        <a:latin typeface="Times New Roman" pitchFamily="18" charset="0"/>
                        <a:cs typeface="Times New Roman" pitchFamily="18" charset="0"/>
                      </a:endParaRPr>
                    </a:p>
                  </a:txBody>
                  <a:tcPr marL="7422" marR="7422" marT="7422" marB="0"/>
                </a:tc>
                <a:extLst>
                  <a:ext uri="{0D108BD9-81ED-4DB2-BD59-A6C34878D82A}">
                    <a16:rowId xmlns:a16="http://schemas.microsoft.com/office/drawing/2014/main" xmlns="" val="10027"/>
                  </a:ext>
                </a:extLst>
              </a:tr>
              <a:tr h="129417">
                <a:tc>
                  <a:txBody>
                    <a:bodyPr/>
                    <a:lstStyle/>
                    <a:p>
                      <a:pPr algn="ctr" fontAlgn="t"/>
                      <a:r>
                        <a:rPr lang="en-US" sz="1000" u="none" strike="noStrike" dirty="0">
                          <a:effectLst/>
                          <a:latin typeface="Times New Roman" pitchFamily="18" charset="0"/>
                          <a:cs typeface="Times New Roman" pitchFamily="18" charset="0"/>
                        </a:rPr>
                        <a:t>61</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Ts06 plus Total Station</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28"/>
                  </a:ext>
                </a:extLst>
              </a:tr>
              <a:tr h="129417">
                <a:tc>
                  <a:txBody>
                    <a:bodyPr/>
                    <a:lstStyle/>
                    <a:p>
                      <a:pPr algn="ctr" fontAlgn="t"/>
                      <a:r>
                        <a:rPr lang="en-US" sz="1000" u="none" strike="noStrike" dirty="0">
                          <a:effectLst/>
                          <a:latin typeface="Times New Roman" pitchFamily="18" charset="0"/>
                          <a:cs typeface="Times New Roman" pitchFamily="18" charset="0"/>
                        </a:rPr>
                        <a:t>62</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Level 360 degree with accessories</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000" u="none" strike="noStrike">
                          <a:effectLst/>
                          <a:latin typeface="Times New Roman" pitchFamily="18" charset="0"/>
                          <a:cs typeface="Times New Roman" pitchFamily="18" charset="0"/>
                        </a:rPr>
                        <a:t>7</a:t>
                      </a:r>
                      <a:endParaRPr lang="en-US" sz="10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29"/>
                  </a:ext>
                </a:extLst>
              </a:tr>
              <a:tr h="129417">
                <a:tc>
                  <a:txBody>
                    <a:bodyPr/>
                    <a:lstStyle/>
                    <a:p>
                      <a:pPr algn="ctr" fontAlgn="t"/>
                      <a:r>
                        <a:rPr lang="en-US" sz="1000" u="none" strike="noStrike" dirty="0">
                          <a:effectLst/>
                          <a:latin typeface="Times New Roman" pitchFamily="18" charset="0"/>
                          <a:cs typeface="Times New Roman" pitchFamily="18" charset="0"/>
                        </a:rPr>
                        <a:t>63</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Level Station plus accessories</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000" u="none" strike="noStrike">
                          <a:effectLst/>
                          <a:latin typeface="Times New Roman" pitchFamily="18" charset="0"/>
                          <a:cs typeface="Times New Roman" pitchFamily="18" charset="0"/>
                        </a:rPr>
                        <a:t>7</a:t>
                      </a:r>
                      <a:endParaRPr lang="en-US" sz="10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30"/>
                  </a:ext>
                </a:extLst>
              </a:tr>
              <a:tr h="129417">
                <a:tc>
                  <a:txBody>
                    <a:bodyPr/>
                    <a:lstStyle/>
                    <a:p>
                      <a:pPr algn="ctr" fontAlgn="t"/>
                      <a:r>
                        <a:rPr lang="en-US" sz="1000" u="none" strike="noStrike" dirty="0">
                          <a:effectLst/>
                          <a:latin typeface="Times New Roman" pitchFamily="18" charset="0"/>
                          <a:cs typeface="Times New Roman" pitchFamily="18" charset="0"/>
                        </a:rPr>
                        <a:t>64</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Radios</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b"/>
                      <a:r>
                        <a:rPr lang="en-US" sz="1000" u="none" strike="noStrike">
                          <a:effectLst/>
                          <a:latin typeface="Times New Roman" pitchFamily="18" charset="0"/>
                          <a:cs typeface="Times New Roman" pitchFamily="18" charset="0"/>
                        </a:rPr>
                        <a:t>10</a:t>
                      </a:r>
                      <a:endParaRPr lang="en-US" sz="1000" b="0" i="0" u="none" strike="noStrike">
                        <a:effectLst/>
                        <a:latin typeface="Times New Roman" pitchFamily="18" charset="0"/>
                        <a:cs typeface="Times New Roman" pitchFamily="18" charset="0"/>
                      </a:endParaRPr>
                    </a:p>
                  </a:txBody>
                  <a:tcPr marL="7422" marR="7422" marT="7422" marB="0" anchor="b"/>
                </a:tc>
                <a:extLst>
                  <a:ext uri="{0D108BD9-81ED-4DB2-BD59-A6C34878D82A}">
                    <a16:rowId xmlns:a16="http://schemas.microsoft.com/office/drawing/2014/main" xmlns="" val="10031"/>
                  </a:ext>
                </a:extLst>
              </a:tr>
              <a:tr h="129417">
                <a:tc>
                  <a:txBody>
                    <a:bodyPr/>
                    <a:lstStyle/>
                    <a:p>
                      <a:pPr algn="ctr" fontAlgn="t"/>
                      <a:r>
                        <a:rPr lang="en-US" sz="1000" u="none" strike="noStrike" dirty="0">
                          <a:effectLst/>
                          <a:latin typeface="Times New Roman" pitchFamily="18" charset="0"/>
                          <a:cs typeface="Times New Roman" pitchFamily="18" charset="0"/>
                        </a:rPr>
                        <a:t>65</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Container</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000" u="none" strike="noStrike">
                          <a:effectLst/>
                          <a:latin typeface="Times New Roman" pitchFamily="18" charset="0"/>
                          <a:cs typeface="Times New Roman" pitchFamily="18" charset="0"/>
                        </a:rPr>
                        <a:t>45</a:t>
                      </a:r>
                      <a:endParaRPr lang="en-US" sz="10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32"/>
                  </a:ext>
                </a:extLst>
              </a:tr>
              <a:tr h="129417">
                <a:tc>
                  <a:txBody>
                    <a:bodyPr/>
                    <a:lstStyle/>
                    <a:p>
                      <a:pPr algn="ctr" fontAlgn="t"/>
                      <a:r>
                        <a:rPr lang="en-US" sz="1000" u="none" strike="noStrike" dirty="0">
                          <a:effectLst/>
                          <a:latin typeface="Times New Roman" pitchFamily="18" charset="0"/>
                          <a:cs typeface="Times New Roman" pitchFamily="18" charset="0"/>
                        </a:rPr>
                        <a:t>66</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000" u="none" strike="noStrike" dirty="0">
                          <a:effectLst/>
                          <a:latin typeface="Times New Roman" pitchFamily="18" charset="0"/>
                          <a:cs typeface="Times New Roman" pitchFamily="18" charset="0"/>
                        </a:rPr>
                        <a:t>Leica Survey</a:t>
                      </a:r>
                      <a:endParaRPr lang="en-US" sz="10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000" u="none" strike="noStrike" dirty="0">
                          <a:effectLst/>
                          <a:latin typeface="Times New Roman" pitchFamily="18" charset="0"/>
                          <a:cs typeface="Times New Roman" pitchFamily="18" charset="0"/>
                        </a:rPr>
                        <a:t>6</a:t>
                      </a:r>
                      <a:endParaRPr lang="en-US" sz="1000" b="0" i="0" u="none" strike="noStrike" dirty="0">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33"/>
                  </a:ext>
                </a:extLst>
              </a:tr>
            </a:tbl>
          </a:graphicData>
        </a:graphic>
      </p:graphicFrame>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057400"/>
            <a:ext cx="3200400" cy="3326674"/>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45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5943600" y="152400"/>
            <a:ext cx="31241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470799867"/>
              </p:ext>
            </p:extLst>
          </p:nvPr>
        </p:nvGraphicFramePr>
        <p:xfrm>
          <a:off x="4495799" y="685800"/>
          <a:ext cx="4310741" cy="5486391"/>
        </p:xfrm>
        <a:graphic>
          <a:graphicData uri="http://schemas.openxmlformats.org/drawingml/2006/table">
            <a:tbl>
              <a:tblPr>
                <a:tableStyleId>{0505E3EF-67EA-436B-97B2-0124C06EBD24}</a:tableStyleId>
              </a:tblPr>
              <a:tblGrid>
                <a:gridCol w="1676399">
                  <a:extLst>
                    <a:ext uri="{9D8B030D-6E8A-4147-A177-3AD203B41FA5}">
                      <a16:colId xmlns:a16="http://schemas.microsoft.com/office/drawing/2014/main" xmlns="" val="20000"/>
                    </a:ext>
                  </a:extLst>
                </a:gridCol>
                <a:gridCol w="2120395">
                  <a:extLst>
                    <a:ext uri="{9D8B030D-6E8A-4147-A177-3AD203B41FA5}">
                      <a16:colId xmlns:a16="http://schemas.microsoft.com/office/drawing/2014/main" xmlns="" val="20001"/>
                    </a:ext>
                  </a:extLst>
                </a:gridCol>
                <a:gridCol w="513947">
                  <a:extLst>
                    <a:ext uri="{9D8B030D-6E8A-4147-A177-3AD203B41FA5}">
                      <a16:colId xmlns:a16="http://schemas.microsoft.com/office/drawing/2014/main" xmlns="" val="20002"/>
                    </a:ext>
                  </a:extLst>
                </a:gridCol>
              </a:tblGrid>
              <a:tr h="204084">
                <a:tc>
                  <a:txBody>
                    <a:bodyPr/>
                    <a:lstStyle/>
                    <a:p>
                      <a:pPr algn="ctr" fontAlgn="t"/>
                      <a:r>
                        <a:rPr lang="en-US" sz="1200" u="none" strike="noStrike" dirty="0">
                          <a:effectLst/>
                          <a:latin typeface="Times New Roman" pitchFamily="18" charset="0"/>
                          <a:cs typeface="Times New Roman" pitchFamily="18" charset="0"/>
                        </a:rPr>
                        <a:t>Trucks and Mixers</a:t>
                      </a:r>
                      <a:endParaRPr lang="en-US" sz="1200" b="1" i="0" u="none" strike="noStrike" dirty="0">
                        <a:effectLst/>
                        <a:latin typeface="Times New Roman" pitchFamily="18" charset="0"/>
                        <a:cs typeface="Times New Roman" pitchFamily="18" charset="0"/>
                      </a:endParaRPr>
                    </a:p>
                  </a:txBody>
                  <a:tcPr marL="7422" marR="7422" marT="7422" marB="0">
                    <a:solidFill>
                      <a:schemeClr val="accent3"/>
                    </a:solidFill>
                  </a:tcPr>
                </a:tc>
                <a:tc>
                  <a:txBody>
                    <a:bodyPr/>
                    <a:lstStyle/>
                    <a:p>
                      <a:pPr algn="l" fontAlgn="t"/>
                      <a:r>
                        <a:rPr lang="en-US" sz="1200" u="none" strike="noStrike" dirty="0">
                          <a:effectLst/>
                          <a:latin typeface="Times New Roman" pitchFamily="18" charset="0"/>
                          <a:cs typeface="Times New Roman" pitchFamily="18" charset="0"/>
                        </a:rPr>
                        <a:t> </a:t>
                      </a:r>
                      <a:endParaRPr lang="en-US" sz="1200" b="0" i="0" u="none" strike="noStrike" dirty="0">
                        <a:effectLst/>
                        <a:latin typeface="Times New Roman" pitchFamily="18" charset="0"/>
                        <a:cs typeface="Times New Roman" pitchFamily="18" charset="0"/>
                      </a:endParaRPr>
                    </a:p>
                  </a:txBody>
                  <a:tcPr marL="7422" marR="7422" marT="7422" marB="0">
                    <a:solidFill>
                      <a:schemeClr val="accent3"/>
                    </a:solidFill>
                  </a:tcPr>
                </a:tc>
                <a:tc>
                  <a:txBody>
                    <a:bodyPr/>
                    <a:lstStyle/>
                    <a:p>
                      <a:pPr algn="l" fontAlgn="t"/>
                      <a:r>
                        <a:rPr lang="en-US" sz="1200" u="none" strike="noStrike" dirty="0">
                          <a:effectLst/>
                          <a:latin typeface="Times New Roman" pitchFamily="18" charset="0"/>
                          <a:cs typeface="Times New Roman" pitchFamily="18" charset="0"/>
                        </a:rPr>
                        <a:t> </a:t>
                      </a:r>
                      <a:endParaRPr lang="en-US" sz="1200" b="0" i="0" u="none" strike="noStrike" dirty="0">
                        <a:effectLst/>
                        <a:latin typeface="Times New Roman" pitchFamily="18" charset="0"/>
                        <a:cs typeface="Times New Roman" pitchFamily="18" charset="0"/>
                      </a:endParaRPr>
                    </a:p>
                  </a:txBody>
                  <a:tcPr marL="7422" marR="7422" marT="7422" marB="0">
                    <a:solidFill>
                      <a:schemeClr val="accent3"/>
                    </a:solidFill>
                  </a:tcPr>
                </a:tc>
                <a:extLst>
                  <a:ext uri="{0D108BD9-81ED-4DB2-BD59-A6C34878D82A}">
                    <a16:rowId xmlns:a16="http://schemas.microsoft.com/office/drawing/2014/main" xmlns="" val="10000"/>
                  </a:ext>
                </a:extLst>
              </a:tr>
              <a:tr h="204084">
                <a:tc>
                  <a:txBody>
                    <a:bodyPr/>
                    <a:lstStyle/>
                    <a:p>
                      <a:pPr algn="ctr" fontAlgn="t"/>
                      <a:r>
                        <a:rPr lang="en-US" sz="1200" u="none" strike="noStrike" dirty="0">
                          <a:effectLst/>
                          <a:latin typeface="Times New Roman" pitchFamily="18" charset="0"/>
                          <a:cs typeface="Times New Roman" pitchFamily="18" charset="0"/>
                        </a:rPr>
                        <a:t>68</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a:effectLst/>
                          <a:latin typeface="Times New Roman" pitchFamily="18" charset="0"/>
                          <a:cs typeface="Times New Roman" pitchFamily="18" charset="0"/>
                        </a:rPr>
                        <a:t>Mercedes Truck </a:t>
                      </a:r>
                      <a:endParaRPr lang="en-US" sz="1200" b="0" i="0" u="none" strike="noStrike">
                        <a:effectLst/>
                        <a:latin typeface="Times New Roman" pitchFamily="18" charset="0"/>
                        <a:cs typeface="Times New Roman" pitchFamily="18" charset="0"/>
                      </a:endParaRPr>
                    </a:p>
                  </a:txBody>
                  <a:tcPr marL="7422" marR="7422" marT="7422" marB="0"/>
                </a:tc>
                <a:tc>
                  <a:txBody>
                    <a:bodyPr/>
                    <a:lstStyle/>
                    <a:p>
                      <a:pPr algn="ctr" fontAlgn="t"/>
                      <a:r>
                        <a:rPr lang="en-US" sz="1200" u="none" strike="noStrike">
                          <a:effectLst/>
                          <a:latin typeface="Times New Roman" pitchFamily="18" charset="0"/>
                          <a:cs typeface="Times New Roman" pitchFamily="18" charset="0"/>
                        </a:rPr>
                        <a:t>8</a:t>
                      </a:r>
                      <a:endParaRPr lang="en-US" sz="1200" b="0" i="0" u="none" strike="noStrike">
                        <a:effectLst/>
                        <a:latin typeface="Times New Roman" pitchFamily="18" charset="0"/>
                        <a:cs typeface="Times New Roman" pitchFamily="18" charset="0"/>
                      </a:endParaRPr>
                    </a:p>
                  </a:txBody>
                  <a:tcPr marL="7422" marR="7422" marT="7422" marB="0"/>
                </a:tc>
                <a:extLst>
                  <a:ext uri="{0D108BD9-81ED-4DB2-BD59-A6C34878D82A}">
                    <a16:rowId xmlns:a16="http://schemas.microsoft.com/office/drawing/2014/main" xmlns="" val="10001"/>
                  </a:ext>
                </a:extLst>
              </a:tr>
              <a:tr h="400209">
                <a:tc>
                  <a:txBody>
                    <a:bodyPr/>
                    <a:lstStyle/>
                    <a:p>
                      <a:pPr algn="ctr" fontAlgn="t"/>
                      <a:r>
                        <a:rPr lang="en-US" sz="1200" u="none" strike="noStrike" dirty="0">
                          <a:effectLst/>
                          <a:latin typeface="Times New Roman" pitchFamily="18" charset="0"/>
                          <a:cs typeface="Times New Roman" pitchFamily="18" charset="0"/>
                        </a:rPr>
                        <a:t>69</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a:effectLst/>
                          <a:latin typeface="Times New Roman" pitchFamily="18" charset="0"/>
                          <a:cs typeface="Times New Roman" pitchFamily="18" charset="0"/>
                        </a:rPr>
                        <a:t>Truck + Mobile Crane: Mercedes 1617</a:t>
                      </a:r>
                      <a:endParaRPr lang="en-US" sz="1200" b="0" i="0" u="none" strike="noStrike">
                        <a:effectLst/>
                        <a:latin typeface="Times New Roman" pitchFamily="18" charset="0"/>
                        <a:cs typeface="Times New Roman" pitchFamily="18" charset="0"/>
                      </a:endParaRPr>
                    </a:p>
                  </a:txBody>
                  <a:tcPr marL="7422" marR="7422" marT="7422" marB="0"/>
                </a:tc>
                <a:tc>
                  <a:txBody>
                    <a:bodyPr/>
                    <a:lstStyle/>
                    <a:p>
                      <a:pPr algn="ctr" fontAlgn="b"/>
                      <a:r>
                        <a:rPr lang="en-US" sz="1200" u="none" strike="noStrike">
                          <a:effectLst/>
                          <a:latin typeface="Times New Roman" pitchFamily="18" charset="0"/>
                          <a:cs typeface="Times New Roman" pitchFamily="18" charset="0"/>
                        </a:rPr>
                        <a:t>1</a:t>
                      </a:r>
                      <a:endParaRPr lang="en-US" sz="1200" b="0" i="0" u="none" strike="noStrike">
                        <a:effectLst/>
                        <a:latin typeface="Times New Roman" pitchFamily="18" charset="0"/>
                        <a:cs typeface="Times New Roman" pitchFamily="18" charset="0"/>
                      </a:endParaRPr>
                    </a:p>
                  </a:txBody>
                  <a:tcPr marL="7422" marR="7422" marT="7422" marB="0" anchor="b"/>
                </a:tc>
                <a:extLst>
                  <a:ext uri="{0D108BD9-81ED-4DB2-BD59-A6C34878D82A}">
                    <a16:rowId xmlns:a16="http://schemas.microsoft.com/office/drawing/2014/main" xmlns="" val="10002"/>
                  </a:ext>
                </a:extLst>
              </a:tr>
              <a:tr h="400209">
                <a:tc>
                  <a:txBody>
                    <a:bodyPr/>
                    <a:lstStyle/>
                    <a:p>
                      <a:pPr algn="ctr" fontAlgn="t"/>
                      <a:r>
                        <a:rPr lang="en-US" sz="1200" u="none" strike="noStrike" dirty="0">
                          <a:effectLst/>
                          <a:latin typeface="Times New Roman" pitchFamily="18" charset="0"/>
                          <a:cs typeface="Times New Roman" pitchFamily="18" charset="0"/>
                        </a:rPr>
                        <a:t>70</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err="1">
                          <a:effectLst/>
                          <a:latin typeface="Times New Roman" pitchFamily="18" charset="0"/>
                          <a:cs typeface="Times New Roman" pitchFamily="18" charset="0"/>
                        </a:rPr>
                        <a:t>Watertank</a:t>
                      </a:r>
                      <a:r>
                        <a:rPr lang="en-US" sz="1200" u="none" strike="noStrike" dirty="0">
                          <a:effectLst/>
                          <a:latin typeface="Times New Roman" pitchFamily="18" charset="0"/>
                          <a:cs typeface="Times New Roman" pitchFamily="18" charset="0"/>
                        </a:rPr>
                        <a:t> : Truck : Mercedes 12.000 1</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t"/>
                      <a:r>
                        <a:rPr lang="en-US" sz="1200" u="none" strike="noStrike">
                          <a:effectLst/>
                          <a:latin typeface="Times New Roman" pitchFamily="18" charset="0"/>
                          <a:cs typeface="Times New Roman" pitchFamily="18" charset="0"/>
                        </a:rPr>
                        <a:t>1</a:t>
                      </a:r>
                      <a:endParaRPr lang="en-US" sz="1200" b="0" i="0" u="none" strike="noStrike">
                        <a:effectLst/>
                        <a:latin typeface="Times New Roman" pitchFamily="18" charset="0"/>
                        <a:cs typeface="Times New Roman" pitchFamily="18" charset="0"/>
                      </a:endParaRPr>
                    </a:p>
                  </a:txBody>
                  <a:tcPr marL="7422" marR="7422" marT="7422" marB="0"/>
                </a:tc>
                <a:extLst>
                  <a:ext uri="{0D108BD9-81ED-4DB2-BD59-A6C34878D82A}">
                    <a16:rowId xmlns:a16="http://schemas.microsoft.com/office/drawing/2014/main" xmlns="" val="10003"/>
                  </a:ext>
                </a:extLst>
              </a:tr>
              <a:tr h="204084">
                <a:tc>
                  <a:txBody>
                    <a:bodyPr/>
                    <a:lstStyle/>
                    <a:p>
                      <a:pPr algn="ctr" fontAlgn="t"/>
                      <a:r>
                        <a:rPr lang="en-US" sz="1200" u="none" strike="noStrike" dirty="0">
                          <a:effectLst/>
                          <a:latin typeface="Times New Roman" pitchFamily="18" charset="0"/>
                          <a:cs typeface="Times New Roman" pitchFamily="18" charset="0"/>
                        </a:rPr>
                        <a:t>71</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Transit Mixer  </a:t>
                      </a:r>
                      <a:r>
                        <a:rPr lang="en-US" sz="1200" u="none" strike="noStrike" dirty="0" err="1">
                          <a:effectLst/>
                          <a:latin typeface="Times New Roman" pitchFamily="18" charset="0"/>
                          <a:cs typeface="Times New Roman" pitchFamily="18" charset="0"/>
                        </a:rPr>
                        <a:t>Cifa</a:t>
                      </a:r>
                      <a:r>
                        <a:rPr lang="en-US" sz="1200" u="none" strike="noStrike" dirty="0">
                          <a:effectLst/>
                          <a:latin typeface="Times New Roman" pitchFamily="18" charset="0"/>
                          <a:cs typeface="Times New Roman" pitchFamily="18" charset="0"/>
                        </a:rPr>
                        <a:t> 12 m3 359179</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t"/>
                      <a:r>
                        <a:rPr lang="en-US" sz="1200" u="none" strike="noStrike">
                          <a:effectLst/>
                          <a:latin typeface="Times New Roman" pitchFamily="18" charset="0"/>
                          <a:cs typeface="Times New Roman" pitchFamily="18" charset="0"/>
                        </a:rPr>
                        <a:t>3</a:t>
                      </a:r>
                      <a:endParaRPr lang="en-US" sz="1200" b="0" i="0" u="none" strike="noStrike">
                        <a:effectLst/>
                        <a:latin typeface="Times New Roman" pitchFamily="18" charset="0"/>
                        <a:cs typeface="Times New Roman" pitchFamily="18" charset="0"/>
                      </a:endParaRPr>
                    </a:p>
                  </a:txBody>
                  <a:tcPr marL="7422" marR="7422" marT="7422" marB="0"/>
                </a:tc>
                <a:extLst>
                  <a:ext uri="{0D108BD9-81ED-4DB2-BD59-A6C34878D82A}">
                    <a16:rowId xmlns:a16="http://schemas.microsoft.com/office/drawing/2014/main" xmlns="" val="10004"/>
                  </a:ext>
                </a:extLst>
              </a:tr>
              <a:tr h="400209">
                <a:tc>
                  <a:txBody>
                    <a:bodyPr/>
                    <a:lstStyle/>
                    <a:p>
                      <a:pPr algn="ctr" fontAlgn="t"/>
                      <a:r>
                        <a:rPr lang="en-US" sz="1200" u="none" strike="noStrike" dirty="0">
                          <a:effectLst/>
                          <a:latin typeface="Times New Roman" pitchFamily="18" charset="0"/>
                          <a:cs typeface="Times New Roman" pitchFamily="18" charset="0"/>
                        </a:rPr>
                        <a:t>72</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Dumper Mixer: Mosquito 13 : 2m3</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t"/>
                      <a:r>
                        <a:rPr lang="en-US" sz="1200" u="none" strike="noStrike">
                          <a:effectLst/>
                          <a:latin typeface="Times New Roman" pitchFamily="18" charset="0"/>
                          <a:cs typeface="Times New Roman" pitchFamily="18" charset="0"/>
                        </a:rPr>
                        <a:t>1</a:t>
                      </a:r>
                      <a:endParaRPr lang="en-US" sz="1200" b="0" i="0" u="none" strike="noStrike">
                        <a:effectLst/>
                        <a:latin typeface="Times New Roman" pitchFamily="18" charset="0"/>
                        <a:cs typeface="Times New Roman" pitchFamily="18" charset="0"/>
                      </a:endParaRPr>
                    </a:p>
                  </a:txBody>
                  <a:tcPr marL="7422" marR="7422" marT="7422" marB="0"/>
                </a:tc>
                <a:extLst>
                  <a:ext uri="{0D108BD9-81ED-4DB2-BD59-A6C34878D82A}">
                    <a16:rowId xmlns:a16="http://schemas.microsoft.com/office/drawing/2014/main" xmlns="" val="10005"/>
                  </a:ext>
                </a:extLst>
              </a:tr>
              <a:tr h="204084">
                <a:tc>
                  <a:txBody>
                    <a:bodyPr/>
                    <a:lstStyle/>
                    <a:p>
                      <a:pPr algn="ctr" fontAlgn="t"/>
                      <a:r>
                        <a:rPr lang="en-US" sz="1200" u="none" strike="noStrike" dirty="0">
                          <a:effectLst/>
                          <a:latin typeface="Times New Roman" pitchFamily="18" charset="0"/>
                          <a:cs typeface="Times New Roman" pitchFamily="18" charset="0"/>
                        </a:rPr>
                        <a:t>73</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Concrete Mixer</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a:effectLst/>
                          <a:latin typeface="Times New Roman" pitchFamily="18" charset="0"/>
                          <a:cs typeface="Times New Roman" pitchFamily="18" charset="0"/>
                        </a:rPr>
                        <a:t>2</a:t>
                      </a:r>
                      <a:endParaRPr lang="en-US" sz="12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06"/>
                  </a:ext>
                </a:extLst>
              </a:tr>
              <a:tr h="204084">
                <a:tc>
                  <a:txBody>
                    <a:bodyPr/>
                    <a:lstStyle/>
                    <a:p>
                      <a:pPr algn="l" fontAlgn="t"/>
                      <a:r>
                        <a:rPr lang="en-US" sz="1200" u="none" strike="noStrike" dirty="0">
                          <a:effectLst/>
                          <a:latin typeface="Times New Roman" pitchFamily="18" charset="0"/>
                          <a:cs typeface="Times New Roman" pitchFamily="18" charset="0"/>
                        </a:rPr>
                        <a:t> </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 </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a:effectLst/>
                          <a:latin typeface="Times New Roman" pitchFamily="18" charset="0"/>
                          <a:cs typeface="Times New Roman" pitchFamily="18" charset="0"/>
                        </a:rPr>
                        <a:t> </a:t>
                      </a:r>
                      <a:endParaRPr lang="en-US" sz="1200" b="0" i="0" u="none" strike="noStrike">
                        <a:effectLst/>
                        <a:latin typeface="Times New Roman" pitchFamily="18" charset="0"/>
                        <a:cs typeface="Times New Roman" pitchFamily="18" charset="0"/>
                      </a:endParaRPr>
                    </a:p>
                  </a:txBody>
                  <a:tcPr marL="7422" marR="7422" marT="7422" marB="0"/>
                </a:tc>
                <a:extLst>
                  <a:ext uri="{0D108BD9-81ED-4DB2-BD59-A6C34878D82A}">
                    <a16:rowId xmlns:a16="http://schemas.microsoft.com/office/drawing/2014/main" xmlns="" val="10007"/>
                  </a:ext>
                </a:extLst>
              </a:tr>
              <a:tr h="204084">
                <a:tc>
                  <a:txBody>
                    <a:bodyPr/>
                    <a:lstStyle/>
                    <a:p>
                      <a:pPr algn="ctr" fontAlgn="t"/>
                      <a:r>
                        <a:rPr lang="en-US" sz="1200" u="none" strike="noStrike" dirty="0">
                          <a:effectLst/>
                          <a:latin typeface="Times New Roman" pitchFamily="18" charset="0"/>
                          <a:cs typeface="Times New Roman" pitchFamily="18" charset="0"/>
                        </a:rPr>
                        <a:t>Miscellaneous Items</a:t>
                      </a:r>
                      <a:endParaRPr lang="en-US" sz="1200" b="1" i="0" u="none" strike="noStrike" dirty="0">
                        <a:effectLst/>
                        <a:latin typeface="Times New Roman" pitchFamily="18" charset="0"/>
                        <a:cs typeface="Times New Roman" pitchFamily="18" charset="0"/>
                      </a:endParaRPr>
                    </a:p>
                  </a:txBody>
                  <a:tcPr marL="7422" marR="7422" marT="7422" marB="0">
                    <a:solidFill>
                      <a:schemeClr val="accent3"/>
                    </a:solidFill>
                  </a:tcPr>
                </a:tc>
                <a:tc>
                  <a:txBody>
                    <a:bodyPr/>
                    <a:lstStyle/>
                    <a:p>
                      <a:pPr algn="l" fontAlgn="t"/>
                      <a:r>
                        <a:rPr lang="en-US" sz="1200" u="none" strike="noStrike" dirty="0">
                          <a:effectLst/>
                          <a:latin typeface="Times New Roman" pitchFamily="18" charset="0"/>
                          <a:cs typeface="Times New Roman" pitchFamily="18" charset="0"/>
                        </a:rPr>
                        <a:t> </a:t>
                      </a:r>
                      <a:endParaRPr lang="en-US" sz="1200" b="0" i="0" u="none" strike="noStrike" dirty="0">
                        <a:effectLst/>
                        <a:latin typeface="Times New Roman" pitchFamily="18" charset="0"/>
                        <a:cs typeface="Times New Roman" pitchFamily="18" charset="0"/>
                      </a:endParaRPr>
                    </a:p>
                  </a:txBody>
                  <a:tcPr marL="7422" marR="7422" marT="7422" marB="0">
                    <a:solidFill>
                      <a:schemeClr val="accent3"/>
                    </a:solidFill>
                  </a:tcPr>
                </a:tc>
                <a:tc>
                  <a:txBody>
                    <a:bodyPr/>
                    <a:lstStyle/>
                    <a:p>
                      <a:pPr algn="l" fontAlgn="t"/>
                      <a:r>
                        <a:rPr lang="en-US" sz="1200" u="none" strike="noStrike" dirty="0">
                          <a:effectLst/>
                          <a:latin typeface="Times New Roman" pitchFamily="18" charset="0"/>
                          <a:cs typeface="Times New Roman" pitchFamily="18" charset="0"/>
                        </a:rPr>
                        <a:t> </a:t>
                      </a:r>
                      <a:endParaRPr lang="en-US" sz="1200" b="0" i="0" u="none" strike="noStrike" dirty="0">
                        <a:effectLst/>
                        <a:latin typeface="Times New Roman" pitchFamily="18" charset="0"/>
                        <a:cs typeface="Times New Roman" pitchFamily="18" charset="0"/>
                      </a:endParaRPr>
                    </a:p>
                  </a:txBody>
                  <a:tcPr marL="7422" marR="7422" marT="7422" marB="0">
                    <a:solidFill>
                      <a:schemeClr val="accent3"/>
                    </a:solidFill>
                  </a:tcPr>
                </a:tc>
                <a:extLst>
                  <a:ext uri="{0D108BD9-81ED-4DB2-BD59-A6C34878D82A}">
                    <a16:rowId xmlns:a16="http://schemas.microsoft.com/office/drawing/2014/main" xmlns="" val="10008"/>
                  </a:ext>
                </a:extLst>
              </a:tr>
              <a:tr h="204084">
                <a:tc>
                  <a:txBody>
                    <a:bodyPr/>
                    <a:lstStyle/>
                    <a:p>
                      <a:pPr algn="ctr" fontAlgn="t"/>
                      <a:r>
                        <a:rPr lang="en-US" sz="1200" u="none" strike="noStrike" dirty="0">
                          <a:effectLst/>
                          <a:latin typeface="Times New Roman" pitchFamily="18" charset="0"/>
                          <a:cs typeface="Times New Roman" pitchFamily="18" charset="0"/>
                        </a:rPr>
                        <a:t>74</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Sand Blasting Machine</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a:effectLst/>
                          <a:latin typeface="Times New Roman" pitchFamily="18" charset="0"/>
                          <a:cs typeface="Times New Roman" pitchFamily="18" charset="0"/>
                        </a:rPr>
                        <a:t>2</a:t>
                      </a:r>
                      <a:endParaRPr lang="en-US" sz="12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09"/>
                  </a:ext>
                </a:extLst>
              </a:tr>
              <a:tr h="204084">
                <a:tc>
                  <a:txBody>
                    <a:bodyPr/>
                    <a:lstStyle/>
                    <a:p>
                      <a:pPr algn="ctr" fontAlgn="t"/>
                      <a:r>
                        <a:rPr lang="en-US" sz="1200" u="none" strike="noStrike">
                          <a:effectLst/>
                          <a:latin typeface="Times New Roman" pitchFamily="18" charset="0"/>
                          <a:cs typeface="Times New Roman" pitchFamily="18" charset="0"/>
                        </a:rPr>
                        <a:t>75</a:t>
                      </a:r>
                      <a:endParaRPr lang="en-US" sz="1200" b="0" i="0" u="none" strike="noStrike">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Bar </a:t>
                      </a:r>
                      <a:r>
                        <a:rPr lang="en-US" sz="1200" u="none" strike="noStrike" dirty="0" err="1">
                          <a:effectLst/>
                          <a:latin typeface="Times New Roman" pitchFamily="18" charset="0"/>
                          <a:cs typeface="Times New Roman" pitchFamily="18" charset="0"/>
                        </a:rPr>
                        <a:t>Proliner</a:t>
                      </a:r>
                      <a:r>
                        <a:rPr lang="en-US" sz="1200" u="none" strike="noStrike" dirty="0">
                          <a:effectLst/>
                          <a:latin typeface="Times New Roman" pitchFamily="18" charset="0"/>
                          <a:cs typeface="Times New Roman" pitchFamily="18" charset="0"/>
                        </a:rPr>
                        <a:t> Pressure Water</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a:effectLst/>
                          <a:latin typeface="Times New Roman" pitchFamily="18" charset="0"/>
                          <a:cs typeface="Times New Roman" pitchFamily="18" charset="0"/>
                        </a:rPr>
                        <a:t>2</a:t>
                      </a:r>
                      <a:endParaRPr lang="en-US" sz="12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10"/>
                  </a:ext>
                </a:extLst>
              </a:tr>
              <a:tr h="204084">
                <a:tc>
                  <a:txBody>
                    <a:bodyPr/>
                    <a:lstStyle/>
                    <a:p>
                      <a:pPr algn="ctr" fontAlgn="t"/>
                      <a:r>
                        <a:rPr lang="en-US" sz="1200" u="none" strike="noStrike">
                          <a:effectLst/>
                          <a:latin typeface="Times New Roman" pitchFamily="18" charset="0"/>
                          <a:cs typeface="Times New Roman" pitchFamily="18" charset="0"/>
                        </a:rPr>
                        <a:t>76</a:t>
                      </a:r>
                      <a:endParaRPr lang="en-US" sz="1200" b="0" i="0" u="none" strike="noStrike">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err="1">
                          <a:effectLst/>
                          <a:latin typeface="Times New Roman" pitchFamily="18" charset="0"/>
                          <a:cs typeface="Times New Roman" pitchFamily="18" charset="0"/>
                        </a:rPr>
                        <a:t>Alivon</a:t>
                      </a:r>
                      <a:r>
                        <a:rPr lang="en-US" sz="1200" u="none" strike="noStrike" dirty="0">
                          <a:effectLst/>
                          <a:latin typeface="Times New Roman" pitchFamily="18" charset="0"/>
                          <a:cs typeface="Times New Roman" pitchFamily="18" charset="0"/>
                        </a:rPr>
                        <a:t> Breaker</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a:effectLst/>
                          <a:latin typeface="Times New Roman" pitchFamily="18" charset="0"/>
                          <a:cs typeface="Times New Roman" pitchFamily="18" charset="0"/>
                        </a:rPr>
                        <a:t>2</a:t>
                      </a:r>
                      <a:endParaRPr lang="en-US" sz="12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11"/>
                  </a:ext>
                </a:extLst>
              </a:tr>
              <a:tr h="204084">
                <a:tc>
                  <a:txBody>
                    <a:bodyPr/>
                    <a:lstStyle/>
                    <a:p>
                      <a:pPr algn="ctr" fontAlgn="t"/>
                      <a:r>
                        <a:rPr lang="en-US" sz="1200" u="none" strike="noStrike">
                          <a:effectLst/>
                          <a:latin typeface="Times New Roman" pitchFamily="18" charset="0"/>
                          <a:cs typeface="Times New Roman" pitchFamily="18" charset="0"/>
                        </a:rPr>
                        <a:t>77</a:t>
                      </a:r>
                      <a:endParaRPr lang="en-US" sz="1200" b="0" i="0" u="none" strike="noStrike">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Marble Cleaning Machine</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a:effectLst/>
                          <a:latin typeface="Times New Roman" pitchFamily="18" charset="0"/>
                          <a:cs typeface="Times New Roman" pitchFamily="18" charset="0"/>
                        </a:rPr>
                        <a:t>1</a:t>
                      </a:r>
                      <a:endParaRPr lang="en-US" sz="12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12"/>
                  </a:ext>
                </a:extLst>
              </a:tr>
              <a:tr h="204084">
                <a:tc>
                  <a:txBody>
                    <a:bodyPr/>
                    <a:lstStyle/>
                    <a:p>
                      <a:pPr algn="ctr" fontAlgn="t"/>
                      <a:r>
                        <a:rPr lang="en-US" sz="1200" u="none" strike="noStrike">
                          <a:effectLst/>
                          <a:latin typeface="Times New Roman" pitchFamily="18" charset="0"/>
                          <a:cs typeface="Times New Roman" pitchFamily="18" charset="0"/>
                        </a:rPr>
                        <a:t>78</a:t>
                      </a:r>
                      <a:endParaRPr lang="en-US" sz="1200" b="0" i="0" u="none" strike="noStrike">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Brush Cutters</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a:effectLst/>
                          <a:latin typeface="Times New Roman" pitchFamily="18" charset="0"/>
                          <a:cs typeface="Times New Roman" pitchFamily="18" charset="0"/>
                        </a:rPr>
                        <a:t>2</a:t>
                      </a:r>
                      <a:endParaRPr lang="en-US" sz="12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13"/>
                  </a:ext>
                </a:extLst>
              </a:tr>
              <a:tr h="204084">
                <a:tc>
                  <a:txBody>
                    <a:bodyPr/>
                    <a:lstStyle/>
                    <a:p>
                      <a:pPr algn="ctr" fontAlgn="t"/>
                      <a:r>
                        <a:rPr lang="en-US" sz="1200" u="none" strike="noStrike">
                          <a:effectLst/>
                          <a:latin typeface="Times New Roman" pitchFamily="18" charset="0"/>
                          <a:cs typeface="Times New Roman" pitchFamily="18" charset="0"/>
                        </a:rPr>
                        <a:t>79</a:t>
                      </a:r>
                      <a:endParaRPr lang="en-US" sz="1200" b="0" i="0" u="none" strike="noStrike">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Environmental meter for AC</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a:effectLst/>
                          <a:latin typeface="Times New Roman" pitchFamily="18" charset="0"/>
                          <a:cs typeface="Times New Roman" pitchFamily="18" charset="0"/>
                        </a:rPr>
                        <a:t>1</a:t>
                      </a:r>
                      <a:endParaRPr lang="en-US" sz="1200" b="0" i="0" u="none" strike="noStrike">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14"/>
                  </a:ext>
                </a:extLst>
              </a:tr>
              <a:tr h="204084">
                <a:tc>
                  <a:txBody>
                    <a:bodyPr/>
                    <a:lstStyle/>
                    <a:p>
                      <a:pPr algn="ctr" fontAlgn="t"/>
                      <a:r>
                        <a:rPr lang="en-US" sz="1200" u="none" strike="noStrike" dirty="0">
                          <a:effectLst/>
                          <a:latin typeface="Times New Roman" pitchFamily="18" charset="0"/>
                          <a:cs typeface="Times New Roman" pitchFamily="18" charset="0"/>
                        </a:rPr>
                        <a:t>80</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Vertical Risers </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dirty="0">
                          <a:effectLst/>
                          <a:latin typeface="Times New Roman" pitchFamily="18" charset="0"/>
                          <a:cs typeface="Times New Roman" pitchFamily="18" charset="0"/>
                        </a:rPr>
                        <a:t>1</a:t>
                      </a:r>
                      <a:endParaRPr lang="en-US" sz="1200" b="0" i="0" u="none" strike="noStrike" dirty="0">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15"/>
                  </a:ext>
                </a:extLst>
              </a:tr>
              <a:tr h="204084">
                <a:tc>
                  <a:txBody>
                    <a:bodyPr/>
                    <a:lstStyle/>
                    <a:p>
                      <a:pPr algn="ctr" fontAlgn="t"/>
                      <a:r>
                        <a:rPr lang="en-US" sz="1200" u="none" strike="noStrike">
                          <a:effectLst/>
                          <a:latin typeface="Times New Roman" pitchFamily="18" charset="0"/>
                          <a:cs typeface="Times New Roman" pitchFamily="18" charset="0"/>
                        </a:rPr>
                        <a:t>81</a:t>
                      </a:r>
                      <a:endParaRPr lang="en-US" sz="1200" b="0" i="0" u="none" strike="noStrike">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Grass Cutter</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dirty="0">
                          <a:effectLst/>
                          <a:latin typeface="Times New Roman" pitchFamily="18" charset="0"/>
                          <a:cs typeface="Times New Roman" pitchFamily="18" charset="0"/>
                        </a:rPr>
                        <a:t>1</a:t>
                      </a:r>
                      <a:endParaRPr lang="en-US" sz="1200" b="0" i="0" u="none" strike="noStrike" dirty="0">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16"/>
                  </a:ext>
                </a:extLst>
              </a:tr>
              <a:tr h="204084">
                <a:tc>
                  <a:txBody>
                    <a:bodyPr/>
                    <a:lstStyle/>
                    <a:p>
                      <a:pPr algn="ctr" fontAlgn="t"/>
                      <a:r>
                        <a:rPr lang="en-US" sz="1200" u="none" strike="noStrike">
                          <a:effectLst/>
                          <a:latin typeface="Times New Roman" pitchFamily="18" charset="0"/>
                          <a:cs typeface="Times New Roman" pitchFamily="18" charset="0"/>
                        </a:rPr>
                        <a:t>82</a:t>
                      </a:r>
                      <a:endParaRPr lang="en-US" sz="1200" b="0" i="0" u="none" strike="noStrike">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Concrete Vibrator</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dirty="0">
                          <a:effectLst/>
                          <a:latin typeface="Times New Roman" pitchFamily="18" charset="0"/>
                          <a:cs typeface="Times New Roman" pitchFamily="18" charset="0"/>
                        </a:rPr>
                        <a:t>46</a:t>
                      </a:r>
                      <a:endParaRPr lang="en-US" sz="1200" b="0" i="0" u="none" strike="noStrike" dirty="0">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17"/>
                  </a:ext>
                </a:extLst>
              </a:tr>
              <a:tr h="204084">
                <a:tc>
                  <a:txBody>
                    <a:bodyPr/>
                    <a:lstStyle/>
                    <a:p>
                      <a:pPr algn="ctr" fontAlgn="t"/>
                      <a:r>
                        <a:rPr lang="en-US" sz="1200" u="none" strike="noStrike">
                          <a:effectLst/>
                          <a:latin typeface="Times New Roman" pitchFamily="18" charset="0"/>
                          <a:cs typeface="Times New Roman" pitchFamily="18" charset="0"/>
                        </a:rPr>
                        <a:t>83</a:t>
                      </a:r>
                      <a:endParaRPr lang="en-US" sz="1200" b="0" i="0" u="none" strike="noStrike">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Water Pump 3" x 3"</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dirty="0">
                          <a:effectLst/>
                          <a:latin typeface="Times New Roman" pitchFamily="18" charset="0"/>
                          <a:cs typeface="Times New Roman" pitchFamily="18" charset="0"/>
                        </a:rPr>
                        <a:t>1</a:t>
                      </a:r>
                      <a:endParaRPr lang="en-US" sz="1200" b="0" i="0" u="none" strike="noStrike" dirty="0">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18"/>
                  </a:ext>
                </a:extLst>
              </a:tr>
              <a:tr h="204084">
                <a:tc>
                  <a:txBody>
                    <a:bodyPr/>
                    <a:lstStyle/>
                    <a:p>
                      <a:pPr algn="ctr" fontAlgn="t"/>
                      <a:r>
                        <a:rPr lang="en-US" sz="1200" u="none" strike="noStrike">
                          <a:effectLst/>
                          <a:latin typeface="Times New Roman" pitchFamily="18" charset="0"/>
                          <a:cs typeface="Times New Roman" pitchFamily="18" charset="0"/>
                        </a:rPr>
                        <a:t>84</a:t>
                      </a:r>
                      <a:endParaRPr lang="en-US" sz="1200" b="0" i="0" u="none" strike="noStrike">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Hole Saw Cutter</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dirty="0">
                          <a:effectLst/>
                          <a:latin typeface="Times New Roman" pitchFamily="18" charset="0"/>
                          <a:cs typeface="Times New Roman" pitchFamily="18" charset="0"/>
                        </a:rPr>
                        <a:t>1</a:t>
                      </a:r>
                      <a:endParaRPr lang="en-US" sz="1200" b="0" i="0" u="none" strike="noStrike" dirty="0">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19"/>
                  </a:ext>
                </a:extLst>
              </a:tr>
              <a:tr h="204084">
                <a:tc>
                  <a:txBody>
                    <a:bodyPr/>
                    <a:lstStyle/>
                    <a:p>
                      <a:pPr algn="ctr" fontAlgn="t"/>
                      <a:r>
                        <a:rPr lang="en-US" sz="1200" u="none" strike="noStrike">
                          <a:effectLst/>
                          <a:latin typeface="Times New Roman" pitchFamily="18" charset="0"/>
                          <a:cs typeface="Times New Roman" pitchFamily="18" charset="0"/>
                        </a:rPr>
                        <a:t>85</a:t>
                      </a:r>
                      <a:endParaRPr lang="en-US" sz="1200" b="0" i="0" u="none" strike="noStrike">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Gasoline Power </a:t>
                      </a:r>
                      <a:r>
                        <a:rPr lang="en-US" sz="1200" u="none" strike="noStrike" dirty="0" err="1">
                          <a:effectLst/>
                          <a:latin typeface="Times New Roman" pitchFamily="18" charset="0"/>
                          <a:cs typeface="Times New Roman" pitchFamily="18" charset="0"/>
                        </a:rPr>
                        <a:t>Trowler</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dirty="0">
                          <a:effectLst/>
                          <a:latin typeface="Times New Roman" pitchFamily="18" charset="0"/>
                          <a:cs typeface="Times New Roman" pitchFamily="18" charset="0"/>
                        </a:rPr>
                        <a:t>2</a:t>
                      </a:r>
                      <a:endParaRPr lang="en-US" sz="1200" b="0" i="0" u="none" strike="noStrike" dirty="0">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20"/>
                  </a:ext>
                </a:extLst>
              </a:tr>
              <a:tr h="204084">
                <a:tc>
                  <a:txBody>
                    <a:bodyPr/>
                    <a:lstStyle/>
                    <a:p>
                      <a:pPr algn="ctr" fontAlgn="t"/>
                      <a:r>
                        <a:rPr lang="en-US" sz="1200" u="none" strike="noStrike">
                          <a:effectLst/>
                          <a:latin typeface="Times New Roman" pitchFamily="18" charset="0"/>
                          <a:cs typeface="Times New Roman" pitchFamily="18" charset="0"/>
                        </a:rPr>
                        <a:t>86</a:t>
                      </a:r>
                      <a:endParaRPr lang="en-US" sz="1200" b="0" i="0" u="none" strike="noStrike">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Pneumatic Breaker Tex 220</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dirty="0">
                          <a:effectLst/>
                          <a:latin typeface="Times New Roman" pitchFamily="18" charset="0"/>
                          <a:cs typeface="Times New Roman" pitchFamily="18" charset="0"/>
                        </a:rPr>
                        <a:t>3</a:t>
                      </a:r>
                      <a:endParaRPr lang="en-US" sz="1200" b="0" i="0" u="none" strike="noStrike" dirty="0">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21"/>
                  </a:ext>
                </a:extLst>
              </a:tr>
              <a:tr h="204084">
                <a:tc>
                  <a:txBody>
                    <a:bodyPr/>
                    <a:lstStyle/>
                    <a:p>
                      <a:pPr algn="ctr" fontAlgn="t"/>
                      <a:r>
                        <a:rPr lang="en-US" sz="1200" u="none" strike="noStrike">
                          <a:effectLst/>
                          <a:latin typeface="Times New Roman" pitchFamily="18" charset="0"/>
                          <a:cs typeface="Times New Roman" pitchFamily="18" charset="0"/>
                        </a:rPr>
                        <a:t>87</a:t>
                      </a:r>
                      <a:endParaRPr lang="en-US" sz="1200" b="0" i="0" u="none" strike="noStrike">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Greenlee Meter Light Digital</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dirty="0">
                          <a:effectLst/>
                          <a:latin typeface="Times New Roman" pitchFamily="18" charset="0"/>
                          <a:cs typeface="Times New Roman" pitchFamily="18" charset="0"/>
                        </a:rPr>
                        <a:t>1</a:t>
                      </a:r>
                      <a:endParaRPr lang="en-US" sz="1200" b="0" i="0" u="none" strike="noStrike" dirty="0">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22"/>
                  </a:ext>
                </a:extLst>
              </a:tr>
              <a:tr h="204084">
                <a:tc>
                  <a:txBody>
                    <a:bodyPr/>
                    <a:lstStyle/>
                    <a:p>
                      <a:pPr algn="ctr" fontAlgn="t"/>
                      <a:r>
                        <a:rPr lang="en-US" sz="1200" u="none" strike="noStrike" dirty="0">
                          <a:effectLst/>
                          <a:latin typeface="Times New Roman" pitchFamily="18" charset="0"/>
                          <a:cs typeface="Times New Roman" pitchFamily="18" charset="0"/>
                        </a:rPr>
                        <a:t>88</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l" fontAlgn="t"/>
                      <a:r>
                        <a:rPr lang="en-US" sz="1200" u="none" strike="noStrike" dirty="0">
                          <a:effectLst/>
                          <a:latin typeface="Times New Roman" pitchFamily="18" charset="0"/>
                          <a:cs typeface="Times New Roman" pitchFamily="18" charset="0"/>
                        </a:rPr>
                        <a:t>Tower Lights</a:t>
                      </a:r>
                      <a:endParaRPr lang="en-US" sz="1200" b="0" i="0" u="none" strike="noStrike" dirty="0">
                        <a:effectLst/>
                        <a:latin typeface="Times New Roman" pitchFamily="18" charset="0"/>
                        <a:cs typeface="Times New Roman" pitchFamily="18" charset="0"/>
                      </a:endParaRPr>
                    </a:p>
                  </a:txBody>
                  <a:tcPr marL="7422" marR="7422" marT="7422" marB="0"/>
                </a:tc>
                <a:tc>
                  <a:txBody>
                    <a:bodyPr/>
                    <a:lstStyle/>
                    <a:p>
                      <a:pPr algn="ctr" fontAlgn="ctr"/>
                      <a:r>
                        <a:rPr lang="en-US" sz="1200" u="none" strike="noStrike" dirty="0">
                          <a:effectLst/>
                          <a:latin typeface="Times New Roman" pitchFamily="18" charset="0"/>
                          <a:cs typeface="Times New Roman" pitchFamily="18" charset="0"/>
                        </a:rPr>
                        <a:t>1</a:t>
                      </a:r>
                      <a:endParaRPr lang="en-US" sz="1200" b="0" i="0" u="none" strike="noStrike" dirty="0">
                        <a:effectLst/>
                        <a:latin typeface="Times New Roman" pitchFamily="18" charset="0"/>
                        <a:cs typeface="Times New Roman" pitchFamily="18" charset="0"/>
                      </a:endParaRPr>
                    </a:p>
                  </a:txBody>
                  <a:tcPr marL="7422" marR="7422" marT="7422" marB="0" anchor="ctr"/>
                </a:tc>
                <a:extLst>
                  <a:ext uri="{0D108BD9-81ED-4DB2-BD59-A6C34878D82A}">
                    <a16:rowId xmlns:a16="http://schemas.microsoft.com/office/drawing/2014/main" xmlns="" val="10023"/>
                  </a:ext>
                </a:extLst>
              </a:tr>
            </a:tbl>
          </a:graphicData>
        </a:graphic>
      </p:graphicFrame>
      <p:pic>
        <p:nvPicPr>
          <p:cNvPr id="7" name="Picture 6" descr="http://www.ashada.net/images/stories/demo/blog54.jpg"/>
          <p:cNvPicPr/>
          <p:nvPr/>
        </p:nvPicPr>
        <p:blipFill>
          <a:blip r:embed="rId2">
            <a:extLst>
              <a:ext uri="{28A0092B-C50C-407E-A947-70E740481C1C}">
                <a14:useLocalDpi xmlns:a14="http://schemas.microsoft.com/office/drawing/2010/main" val="0"/>
              </a:ext>
            </a:extLst>
          </a:blip>
          <a:srcRect/>
          <a:stretch>
            <a:fillRect/>
          </a:stretch>
        </p:blipFill>
        <p:spPr bwMode="auto">
          <a:xfrm>
            <a:off x="337460" y="2209795"/>
            <a:ext cx="4038600" cy="2438400"/>
          </a:xfrm>
          <a:prstGeom prst="rect">
            <a:avLst/>
          </a:prstGeom>
          <a:ln w="38100" cap="sq">
            <a:solidFill>
              <a:srgbClr val="F7964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987037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6010686" y="152400"/>
            <a:ext cx="31241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724338791"/>
              </p:ext>
            </p:extLst>
          </p:nvPr>
        </p:nvGraphicFramePr>
        <p:xfrm>
          <a:off x="228600" y="609600"/>
          <a:ext cx="4190999" cy="6096009"/>
        </p:xfrm>
        <a:graphic>
          <a:graphicData uri="http://schemas.openxmlformats.org/drawingml/2006/table">
            <a:tbl>
              <a:tblPr>
                <a:tableStyleId>{0505E3EF-67EA-436B-97B2-0124C06EBD24}</a:tableStyleId>
              </a:tblPr>
              <a:tblGrid>
                <a:gridCol w="1717623">
                  <a:extLst>
                    <a:ext uri="{9D8B030D-6E8A-4147-A177-3AD203B41FA5}">
                      <a16:colId xmlns:a16="http://schemas.microsoft.com/office/drawing/2014/main" xmlns="" val="20000"/>
                    </a:ext>
                  </a:extLst>
                </a:gridCol>
                <a:gridCol w="1908390">
                  <a:extLst>
                    <a:ext uri="{9D8B030D-6E8A-4147-A177-3AD203B41FA5}">
                      <a16:colId xmlns:a16="http://schemas.microsoft.com/office/drawing/2014/main" xmlns="" val="20001"/>
                    </a:ext>
                  </a:extLst>
                </a:gridCol>
                <a:gridCol w="564986">
                  <a:extLst>
                    <a:ext uri="{9D8B030D-6E8A-4147-A177-3AD203B41FA5}">
                      <a16:colId xmlns:a16="http://schemas.microsoft.com/office/drawing/2014/main" xmlns="" val="20002"/>
                    </a:ext>
                  </a:extLst>
                </a:gridCol>
              </a:tblGrid>
              <a:tr h="180335">
                <a:tc gridSpan="3">
                  <a:txBody>
                    <a:bodyPr/>
                    <a:lstStyle/>
                    <a:p>
                      <a:pPr algn="ctr" fontAlgn="t"/>
                      <a:r>
                        <a:rPr lang="en-US" sz="1100" u="none" strike="noStrike" dirty="0">
                          <a:effectLst/>
                        </a:rPr>
                        <a:t>Cars and Vehicles</a:t>
                      </a:r>
                      <a:endParaRPr lang="en-US" sz="1100" b="1" i="0" u="none" strike="noStrike" dirty="0">
                        <a:effectLst/>
                        <a:latin typeface="Times New Roman" pitchFamily="18" charset="0"/>
                        <a:cs typeface="Times New Roman" pitchFamily="18" charset="0"/>
                      </a:endParaRPr>
                    </a:p>
                  </a:txBody>
                  <a:tcPr marL="5843" marR="5843" marT="5843" marB="0">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64493">
                <a:tc>
                  <a:txBody>
                    <a:bodyPr/>
                    <a:lstStyle/>
                    <a:p>
                      <a:pPr algn="l" fontAlgn="t"/>
                      <a:r>
                        <a:rPr lang="en-US" sz="1000" u="none" strike="noStrike" dirty="0">
                          <a:effectLst/>
                          <a:latin typeface="Times New Roman" pitchFamily="18" charset="0"/>
                          <a:cs typeface="Times New Roman" pitchFamily="18" charset="0"/>
                        </a:rPr>
                        <a:t> </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l" fontAlgn="t"/>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 </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01"/>
                  </a:ext>
                </a:extLst>
              </a:tr>
              <a:tr h="164493">
                <a:tc>
                  <a:txBody>
                    <a:bodyPr/>
                    <a:lstStyle/>
                    <a:p>
                      <a:pPr algn="ctr" fontAlgn="t"/>
                      <a:r>
                        <a:rPr lang="en-US" sz="1000" u="none" strike="noStrike" dirty="0">
                          <a:effectLst/>
                          <a:latin typeface="Times New Roman" pitchFamily="18" charset="0"/>
                          <a:cs typeface="Times New Roman" pitchFamily="18" charset="0"/>
                        </a:rPr>
                        <a:t>Item number</a:t>
                      </a:r>
                      <a:endParaRPr lang="en-US" sz="1000" b="1" i="0" u="none" strike="noStrike" dirty="0">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Description </a:t>
                      </a:r>
                      <a:endParaRPr lang="en-US" sz="1000" b="1" i="0" u="none" strike="noStrike" dirty="0">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a:effectLst/>
                          <a:latin typeface="Times New Roman" pitchFamily="18" charset="0"/>
                          <a:cs typeface="Times New Roman" pitchFamily="18" charset="0"/>
                        </a:rPr>
                        <a:t>Quantity</a:t>
                      </a:r>
                      <a:endParaRPr lang="en-US" sz="1000" b="1" i="0" u="none" strike="noStrike">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02"/>
                  </a:ext>
                </a:extLst>
              </a:tr>
              <a:tr h="164493">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NISSAN PICK-UP</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a:effectLst/>
                          <a:latin typeface="Times New Roman" pitchFamily="18" charset="0"/>
                          <a:cs typeface="Times New Roman" pitchFamily="18" charset="0"/>
                        </a:rPr>
                        <a:t>64</a:t>
                      </a:r>
                      <a:endParaRPr lang="en-US" sz="1000" b="0" i="0" u="none" strike="noStrike">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03"/>
                  </a:ext>
                </a:extLst>
              </a:tr>
              <a:tr h="164493">
                <a:tc>
                  <a:txBody>
                    <a:bodyPr/>
                    <a:lstStyle/>
                    <a:p>
                      <a:pPr algn="ctr" fontAlgn="t"/>
                      <a:r>
                        <a:rPr lang="en-US" sz="1000" u="none" strike="noStrike">
                          <a:effectLst/>
                          <a:latin typeface="Times New Roman" pitchFamily="18" charset="0"/>
                          <a:cs typeface="Times New Roman" pitchFamily="18" charset="0"/>
                        </a:rPr>
                        <a:t>2</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Subaru Outback</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04"/>
                  </a:ext>
                </a:extLst>
              </a:tr>
              <a:tr h="164493">
                <a:tc>
                  <a:txBody>
                    <a:bodyPr/>
                    <a:lstStyle/>
                    <a:p>
                      <a:pPr algn="ctr" fontAlgn="t"/>
                      <a:r>
                        <a:rPr lang="en-US" sz="1000" u="none" strike="noStrike">
                          <a:effectLst/>
                          <a:latin typeface="Times New Roman" pitchFamily="18" charset="0"/>
                          <a:cs typeface="Times New Roman" pitchFamily="18" charset="0"/>
                        </a:rPr>
                        <a:t>3</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Mitsubishi Montero</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05"/>
                  </a:ext>
                </a:extLst>
              </a:tr>
              <a:tr h="164493">
                <a:tc>
                  <a:txBody>
                    <a:bodyPr/>
                    <a:lstStyle/>
                    <a:p>
                      <a:pPr algn="ctr" fontAlgn="t"/>
                      <a:r>
                        <a:rPr lang="en-US" sz="1000" u="none" strike="noStrike">
                          <a:effectLst/>
                          <a:latin typeface="Times New Roman" pitchFamily="18" charset="0"/>
                          <a:cs typeface="Times New Roman" pitchFamily="18" charset="0"/>
                        </a:rPr>
                        <a:t>4</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Toyota RN 16 Pick UP- </a:t>
                      </a:r>
                      <a:r>
                        <a:rPr lang="en-US" sz="1000" u="none" strike="noStrike" dirty="0" err="1">
                          <a:effectLst/>
                          <a:latin typeface="Times New Roman" pitchFamily="18" charset="0"/>
                          <a:cs typeface="Times New Roman" pitchFamily="18" charset="0"/>
                        </a:rPr>
                        <a:t>Petrole</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06"/>
                  </a:ext>
                </a:extLst>
              </a:tr>
              <a:tr h="164493">
                <a:tc>
                  <a:txBody>
                    <a:bodyPr/>
                    <a:lstStyle/>
                    <a:p>
                      <a:pPr algn="ctr" fontAlgn="t"/>
                      <a:r>
                        <a:rPr lang="en-US" sz="1000" u="none" strike="noStrike">
                          <a:effectLst/>
                          <a:latin typeface="Times New Roman" pitchFamily="18" charset="0"/>
                          <a:cs typeface="Times New Roman" pitchFamily="18" charset="0"/>
                        </a:rPr>
                        <a:t>5</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Toyota BU 112 Pick Up-Diesel</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07"/>
                  </a:ext>
                </a:extLst>
              </a:tr>
              <a:tr h="164493">
                <a:tc>
                  <a:txBody>
                    <a:bodyPr/>
                    <a:lstStyle/>
                    <a:p>
                      <a:pPr algn="ctr" fontAlgn="t"/>
                      <a:r>
                        <a:rPr lang="en-US" sz="1000" u="none" strike="noStrike">
                          <a:effectLst/>
                          <a:latin typeface="Times New Roman" pitchFamily="18" charset="0"/>
                          <a:cs typeface="Times New Roman" pitchFamily="18" charset="0"/>
                        </a:rPr>
                        <a:t>6</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Renault Rapid VAN commercial</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08"/>
                  </a:ext>
                </a:extLst>
              </a:tr>
              <a:tr h="164493">
                <a:tc>
                  <a:txBody>
                    <a:bodyPr/>
                    <a:lstStyle/>
                    <a:p>
                      <a:pPr algn="ctr" fontAlgn="t"/>
                      <a:r>
                        <a:rPr lang="en-US" sz="1000" u="none" strike="noStrike">
                          <a:effectLst/>
                          <a:latin typeface="Times New Roman" pitchFamily="18" charset="0"/>
                          <a:cs typeface="Times New Roman" pitchFamily="18" charset="0"/>
                        </a:rPr>
                        <a:t>7</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Toyota YU63 Pick up commercial</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09"/>
                  </a:ext>
                </a:extLst>
              </a:tr>
              <a:tr h="322912">
                <a:tc>
                  <a:txBody>
                    <a:bodyPr/>
                    <a:lstStyle/>
                    <a:p>
                      <a:pPr algn="ctr" fontAlgn="t"/>
                      <a:r>
                        <a:rPr lang="en-US" sz="1000" u="none" strike="noStrike">
                          <a:effectLst/>
                          <a:latin typeface="Times New Roman" pitchFamily="18" charset="0"/>
                          <a:cs typeface="Times New Roman" pitchFamily="18" charset="0"/>
                        </a:rPr>
                        <a:t>8</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Toyota </a:t>
                      </a:r>
                      <a:r>
                        <a:rPr lang="en-US" sz="1000" u="none" strike="noStrike" dirty="0" err="1">
                          <a:effectLst/>
                          <a:latin typeface="Times New Roman" pitchFamily="18" charset="0"/>
                          <a:cs typeface="Times New Roman" pitchFamily="18" charset="0"/>
                        </a:rPr>
                        <a:t>Hiace</a:t>
                      </a:r>
                      <a:r>
                        <a:rPr lang="en-US" sz="1000" u="none" strike="noStrike" dirty="0">
                          <a:effectLst/>
                          <a:latin typeface="Times New Roman" pitchFamily="18" charset="0"/>
                          <a:cs typeface="Times New Roman" pitchFamily="18" charset="0"/>
                        </a:rPr>
                        <a:t> pick up commercial- VAN</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10"/>
                  </a:ext>
                </a:extLst>
              </a:tr>
              <a:tr h="164493">
                <a:tc>
                  <a:txBody>
                    <a:bodyPr/>
                    <a:lstStyle/>
                    <a:p>
                      <a:pPr algn="ctr" fontAlgn="t"/>
                      <a:r>
                        <a:rPr lang="en-US" sz="1000" u="none" strike="noStrike">
                          <a:effectLst/>
                          <a:latin typeface="Times New Roman" pitchFamily="18" charset="0"/>
                          <a:cs typeface="Times New Roman" pitchFamily="18" charset="0"/>
                        </a:rPr>
                        <a:t>9</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Subaru Legacy -</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11"/>
                  </a:ext>
                </a:extLst>
              </a:tr>
              <a:tr h="164493">
                <a:tc>
                  <a:txBody>
                    <a:bodyPr/>
                    <a:lstStyle/>
                    <a:p>
                      <a:pPr algn="ctr" fontAlgn="t"/>
                      <a:r>
                        <a:rPr lang="en-US" sz="1000" u="none" strike="noStrike">
                          <a:effectLst/>
                          <a:latin typeface="Times New Roman" pitchFamily="18" charset="0"/>
                          <a:cs typeface="Times New Roman" pitchFamily="18" charset="0"/>
                        </a:rPr>
                        <a:t>10</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Mazda 323</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12"/>
                  </a:ext>
                </a:extLst>
              </a:tr>
              <a:tr h="164493">
                <a:tc>
                  <a:txBody>
                    <a:bodyPr/>
                    <a:lstStyle/>
                    <a:p>
                      <a:pPr algn="ctr" fontAlgn="t"/>
                      <a:r>
                        <a:rPr lang="en-US" sz="1000" u="none" strike="noStrike">
                          <a:effectLst/>
                          <a:latin typeface="Times New Roman" pitchFamily="18" charset="0"/>
                          <a:cs typeface="Times New Roman" pitchFamily="18" charset="0"/>
                        </a:rPr>
                        <a:t>11</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Kia </a:t>
                      </a:r>
                      <a:r>
                        <a:rPr lang="en-US" sz="1000" u="none" strike="noStrike" dirty="0" err="1">
                          <a:effectLst/>
                          <a:latin typeface="Times New Roman" pitchFamily="18" charset="0"/>
                          <a:cs typeface="Times New Roman" pitchFamily="18" charset="0"/>
                        </a:rPr>
                        <a:t>Picanto</a:t>
                      </a:r>
                      <a:r>
                        <a:rPr lang="en-US" sz="1000" u="none" strike="noStrike" dirty="0">
                          <a:effectLst/>
                          <a:latin typeface="Times New Roman" pitchFamily="18" charset="0"/>
                          <a:cs typeface="Times New Roman" pitchFamily="18" charset="0"/>
                        </a:rPr>
                        <a:t> </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13"/>
                  </a:ext>
                </a:extLst>
              </a:tr>
              <a:tr h="164493">
                <a:tc>
                  <a:txBody>
                    <a:bodyPr/>
                    <a:lstStyle/>
                    <a:p>
                      <a:pPr algn="ctr" fontAlgn="t"/>
                      <a:r>
                        <a:rPr lang="en-US" sz="1000" u="none" strike="noStrike">
                          <a:effectLst/>
                          <a:latin typeface="Times New Roman" pitchFamily="18" charset="0"/>
                          <a:cs typeface="Times New Roman" pitchFamily="18" charset="0"/>
                        </a:rPr>
                        <a:t>12</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a:effectLst/>
                          <a:latin typeface="Times New Roman" pitchFamily="18" charset="0"/>
                          <a:cs typeface="Times New Roman" pitchFamily="18" charset="0"/>
                        </a:rPr>
                        <a:t>Honda Foresight</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14"/>
                  </a:ext>
                </a:extLst>
              </a:tr>
              <a:tr h="164493">
                <a:tc>
                  <a:txBody>
                    <a:bodyPr/>
                    <a:lstStyle/>
                    <a:p>
                      <a:pPr algn="ctr" fontAlgn="t"/>
                      <a:r>
                        <a:rPr lang="en-US" sz="1000" u="none" strike="noStrike">
                          <a:effectLst/>
                          <a:latin typeface="Times New Roman" pitchFamily="18" charset="0"/>
                          <a:cs typeface="Times New Roman" pitchFamily="18" charset="0"/>
                        </a:rPr>
                        <a:t>15</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Pick Up Mitsubishi</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15"/>
                  </a:ext>
                </a:extLst>
              </a:tr>
              <a:tr h="164493">
                <a:tc>
                  <a:txBody>
                    <a:bodyPr/>
                    <a:lstStyle/>
                    <a:p>
                      <a:pPr algn="ctr" fontAlgn="t"/>
                      <a:r>
                        <a:rPr lang="en-US" sz="1000" u="none" strike="noStrike">
                          <a:effectLst/>
                          <a:latin typeface="Times New Roman" pitchFamily="18" charset="0"/>
                          <a:cs typeface="Times New Roman" pitchFamily="18" charset="0"/>
                        </a:rPr>
                        <a:t>16</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Pick Up 2400 Mo 09</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16"/>
                  </a:ext>
                </a:extLst>
              </a:tr>
              <a:tr h="164493">
                <a:tc>
                  <a:txBody>
                    <a:bodyPr/>
                    <a:lstStyle/>
                    <a:p>
                      <a:pPr algn="ctr" fontAlgn="t"/>
                      <a:r>
                        <a:rPr lang="en-US" sz="1000" u="none" strike="noStrike">
                          <a:effectLst/>
                          <a:latin typeface="Times New Roman" pitchFamily="18" charset="0"/>
                          <a:cs typeface="Times New Roman" pitchFamily="18" charset="0"/>
                        </a:rPr>
                        <a:t>17</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Tata Bus 66 </a:t>
                      </a:r>
                      <a:r>
                        <a:rPr lang="en-US" sz="1000" u="none" strike="noStrike" dirty="0" err="1">
                          <a:effectLst/>
                          <a:latin typeface="Times New Roman" pitchFamily="18" charset="0"/>
                          <a:cs typeface="Times New Roman" pitchFamily="18" charset="0"/>
                        </a:rPr>
                        <a:t>seater</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23</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17"/>
                  </a:ext>
                </a:extLst>
              </a:tr>
              <a:tr h="164493">
                <a:tc>
                  <a:txBody>
                    <a:bodyPr/>
                    <a:lstStyle/>
                    <a:p>
                      <a:pPr algn="ctr" fontAlgn="t"/>
                      <a:r>
                        <a:rPr lang="en-US" sz="1000" u="none" strike="noStrike">
                          <a:effectLst/>
                          <a:latin typeface="Times New Roman" pitchFamily="18" charset="0"/>
                          <a:cs typeface="Times New Roman" pitchFamily="18" charset="0"/>
                        </a:rPr>
                        <a:t>18</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Bus Nissan</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2</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18"/>
                  </a:ext>
                </a:extLst>
              </a:tr>
              <a:tr h="164493">
                <a:tc>
                  <a:txBody>
                    <a:bodyPr/>
                    <a:lstStyle/>
                    <a:p>
                      <a:pPr algn="ctr" fontAlgn="t"/>
                      <a:r>
                        <a:rPr lang="en-US" sz="1000" u="none" strike="noStrike">
                          <a:effectLst/>
                          <a:latin typeface="Times New Roman" pitchFamily="18" charset="0"/>
                          <a:cs typeface="Times New Roman" pitchFamily="18" charset="0"/>
                        </a:rPr>
                        <a:t>19</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a:effectLst/>
                          <a:latin typeface="Times New Roman" pitchFamily="18" charset="0"/>
                          <a:cs typeface="Times New Roman" pitchFamily="18" charset="0"/>
                        </a:rPr>
                        <a:t>JAC Truck</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2</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19"/>
                  </a:ext>
                </a:extLst>
              </a:tr>
              <a:tr h="164493">
                <a:tc>
                  <a:txBody>
                    <a:bodyPr/>
                    <a:lstStyle/>
                    <a:p>
                      <a:pPr algn="ctr" fontAlgn="t"/>
                      <a:r>
                        <a:rPr lang="en-US" sz="1000" u="none" strike="noStrike" dirty="0">
                          <a:effectLst/>
                          <a:latin typeface="Times New Roman" pitchFamily="18" charset="0"/>
                          <a:cs typeface="Times New Roman" pitchFamily="18" charset="0"/>
                        </a:rPr>
                        <a:t>20</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Jack HFC Water Tank</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20"/>
                  </a:ext>
                </a:extLst>
              </a:tr>
              <a:tr h="164493">
                <a:tc>
                  <a:txBody>
                    <a:bodyPr/>
                    <a:lstStyle/>
                    <a:p>
                      <a:pPr algn="ctr" fontAlgn="t"/>
                      <a:r>
                        <a:rPr lang="en-US" sz="1000" u="none" strike="noStrike">
                          <a:effectLst/>
                          <a:latin typeface="Times New Roman" pitchFamily="18" charset="0"/>
                          <a:cs typeface="Times New Roman" pitchFamily="18" charset="0"/>
                        </a:rPr>
                        <a:t>21</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Unit Canter 6 Ton</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21"/>
                  </a:ext>
                </a:extLst>
              </a:tr>
              <a:tr h="164493">
                <a:tc>
                  <a:txBody>
                    <a:bodyPr/>
                    <a:lstStyle/>
                    <a:p>
                      <a:pPr algn="ctr" fontAlgn="t"/>
                      <a:r>
                        <a:rPr lang="en-US" sz="1000" u="none" strike="noStrike">
                          <a:effectLst/>
                          <a:latin typeface="Times New Roman" pitchFamily="18" charset="0"/>
                          <a:cs typeface="Times New Roman" pitchFamily="18" charset="0"/>
                        </a:rPr>
                        <a:t>22</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Mitsubishi Canter plate</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2</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22"/>
                  </a:ext>
                </a:extLst>
              </a:tr>
              <a:tr h="164493">
                <a:tc>
                  <a:txBody>
                    <a:bodyPr/>
                    <a:lstStyle/>
                    <a:p>
                      <a:pPr algn="ctr" fontAlgn="t"/>
                      <a:r>
                        <a:rPr lang="en-US" sz="1000" u="none" strike="noStrike">
                          <a:effectLst/>
                          <a:latin typeface="Times New Roman" pitchFamily="18" charset="0"/>
                          <a:cs typeface="Times New Roman" pitchFamily="18" charset="0"/>
                        </a:rPr>
                        <a:t>23</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Nissan Pathfinder</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4</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23"/>
                  </a:ext>
                </a:extLst>
              </a:tr>
              <a:tr h="164493">
                <a:tc>
                  <a:txBody>
                    <a:bodyPr/>
                    <a:lstStyle/>
                    <a:p>
                      <a:pPr algn="ctr" fontAlgn="t"/>
                      <a:r>
                        <a:rPr lang="en-US" sz="1000" u="none" strike="noStrike">
                          <a:effectLst/>
                          <a:latin typeface="Times New Roman" pitchFamily="18" charset="0"/>
                          <a:cs typeface="Times New Roman" pitchFamily="18" charset="0"/>
                        </a:rPr>
                        <a:t>24</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X trail Nissan</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4</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24"/>
                  </a:ext>
                </a:extLst>
              </a:tr>
              <a:tr h="164493">
                <a:tc>
                  <a:txBody>
                    <a:bodyPr/>
                    <a:lstStyle/>
                    <a:p>
                      <a:pPr algn="ctr" fontAlgn="t"/>
                      <a:r>
                        <a:rPr lang="en-US" sz="1000" u="none" strike="noStrike">
                          <a:effectLst/>
                          <a:latin typeface="Times New Roman" pitchFamily="18" charset="0"/>
                          <a:cs typeface="Times New Roman" pitchFamily="18" charset="0"/>
                        </a:rPr>
                        <a:t>25</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Car X Terra</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3</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25"/>
                  </a:ext>
                </a:extLst>
              </a:tr>
              <a:tr h="164493">
                <a:tc>
                  <a:txBody>
                    <a:bodyPr/>
                    <a:lstStyle/>
                    <a:p>
                      <a:pPr algn="ctr" fontAlgn="t"/>
                      <a:r>
                        <a:rPr lang="en-US" sz="1000" u="none" strike="noStrike">
                          <a:effectLst/>
                          <a:latin typeface="Times New Roman" pitchFamily="18" charset="0"/>
                          <a:cs typeface="Times New Roman" pitchFamily="18" charset="0"/>
                        </a:rPr>
                        <a:t>26</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err="1">
                          <a:effectLst/>
                          <a:latin typeface="Times New Roman" pitchFamily="18" charset="0"/>
                          <a:cs typeface="Times New Roman" pitchFamily="18" charset="0"/>
                        </a:rPr>
                        <a:t>Xterra</a:t>
                      </a:r>
                      <a:r>
                        <a:rPr lang="en-US" sz="1000" u="none" strike="noStrike" dirty="0">
                          <a:effectLst/>
                          <a:latin typeface="Times New Roman" pitchFamily="18" charset="0"/>
                          <a:cs typeface="Times New Roman" pitchFamily="18" charset="0"/>
                        </a:rPr>
                        <a:t> Nissan</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26"/>
                  </a:ext>
                </a:extLst>
              </a:tr>
              <a:tr h="164493">
                <a:tc>
                  <a:txBody>
                    <a:bodyPr/>
                    <a:lstStyle/>
                    <a:p>
                      <a:pPr algn="ctr" fontAlgn="t"/>
                      <a:r>
                        <a:rPr lang="en-US" sz="1000" u="none" strike="noStrike">
                          <a:effectLst/>
                          <a:latin typeface="Times New Roman" pitchFamily="18" charset="0"/>
                          <a:cs typeface="Times New Roman" pitchFamily="18" charset="0"/>
                        </a:rPr>
                        <a:t>27</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Nissan </a:t>
                      </a:r>
                      <a:r>
                        <a:rPr lang="en-US" sz="1000" u="none" strike="noStrike" dirty="0" err="1">
                          <a:effectLst/>
                          <a:latin typeface="Times New Roman" pitchFamily="18" charset="0"/>
                          <a:cs typeface="Times New Roman" pitchFamily="18" charset="0"/>
                        </a:rPr>
                        <a:t>Tida</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27"/>
                  </a:ext>
                </a:extLst>
              </a:tr>
              <a:tr h="164493">
                <a:tc>
                  <a:txBody>
                    <a:bodyPr/>
                    <a:lstStyle/>
                    <a:p>
                      <a:pPr algn="ctr" fontAlgn="t"/>
                      <a:r>
                        <a:rPr lang="en-US" sz="1000" u="none" strike="noStrike">
                          <a:effectLst/>
                          <a:latin typeface="Times New Roman" pitchFamily="18" charset="0"/>
                          <a:cs typeface="Times New Roman" pitchFamily="18" charset="0"/>
                        </a:rPr>
                        <a:t>28</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Nissan Sentra</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a:effectLst/>
                          <a:latin typeface="Times New Roman" pitchFamily="18" charset="0"/>
                          <a:cs typeface="Times New Roman" pitchFamily="18" charset="0"/>
                        </a:rPr>
                        <a:t>1</a:t>
                      </a:r>
                      <a:endParaRPr lang="en-US" sz="1000" b="0" i="0" u="none" strike="noStrike">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28"/>
                  </a:ext>
                </a:extLst>
              </a:tr>
              <a:tr h="164493">
                <a:tc>
                  <a:txBody>
                    <a:bodyPr/>
                    <a:lstStyle/>
                    <a:p>
                      <a:pPr algn="ctr" fontAlgn="t"/>
                      <a:r>
                        <a:rPr lang="en-US" sz="1000" u="none" strike="noStrike">
                          <a:effectLst/>
                          <a:latin typeface="Times New Roman" pitchFamily="18" charset="0"/>
                          <a:cs typeface="Times New Roman" pitchFamily="18" charset="0"/>
                        </a:rPr>
                        <a:t>29</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Car Nissan Sunny</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29"/>
                  </a:ext>
                </a:extLst>
              </a:tr>
              <a:tr h="164493">
                <a:tc>
                  <a:txBody>
                    <a:bodyPr/>
                    <a:lstStyle/>
                    <a:p>
                      <a:pPr algn="ctr" fontAlgn="t"/>
                      <a:r>
                        <a:rPr lang="en-US" sz="1000" u="none" strike="noStrike">
                          <a:effectLst/>
                          <a:latin typeface="Times New Roman" pitchFamily="18" charset="0"/>
                          <a:cs typeface="Times New Roman" pitchFamily="18" charset="0"/>
                        </a:rPr>
                        <a:t>30</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Car Toyota</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30"/>
                  </a:ext>
                </a:extLst>
              </a:tr>
              <a:tr h="164493">
                <a:tc>
                  <a:txBody>
                    <a:bodyPr/>
                    <a:lstStyle/>
                    <a:p>
                      <a:pPr algn="ctr" fontAlgn="t"/>
                      <a:r>
                        <a:rPr lang="en-US" sz="1000" u="none" strike="noStrike">
                          <a:effectLst/>
                          <a:latin typeface="Times New Roman" pitchFamily="18" charset="0"/>
                          <a:cs typeface="Times New Roman" pitchFamily="18" charset="0"/>
                        </a:rPr>
                        <a:t>31</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Toyota Corolla Sedan</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31"/>
                  </a:ext>
                </a:extLst>
              </a:tr>
              <a:tr h="164493">
                <a:tc>
                  <a:txBody>
                    <a:bodyPr/>
                    <a:lstStyle/>
                    <a:p>
                      <a:pPr algn="ctr" fontAlgn="t"/>
                      <a:r>
                        <a:rPr lang="en-US" sz="1000" u="none" strike="noStrike">
                          <a:effectLst/>
                          <a:latin typeface="Times New Roman" pitchFamily="18" charset="0"/>
                          <a:cs typeface="Times New Roman" pitchFamily="18" charset="0"/>
                        </a:rPr>
                        <a:t>32</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err="1">
                          <a:effectLst/>
                          <a:latin typeface="Times New Roman" pitchFamily="18" charset="0"/>
                          <a:cs typeface="Times New Roman" pitchFamily="18" charset="0"/>
                        </a:rPr>
                        <a:t>Tida</a:t>
                      </a:r>
                      <a:r>
                        <a:rPr lang="en-US" sz="1000" u="none" strike="noStrike" dirty="0">
                          <a:effectLst/>
                          <a:latin typeface="Times New Roman" pitchFamily="18" charset="0"/>
                          <a:cs typeface="Times New Roman" pitchFamily="18" charset="0"/>
                        </a:rPr>
                        <a:t> Car Model</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5</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32"/>
                  </a:ext>
                </a:extLst>
              </a:tr>
              <a:tr h="164493">
                <a:tc>
                  <a:txBody>
                    <a:bodyPr/>
                    <a:lstStyle/>
                    <a:p>
                      <a:pPr algn="ctr" fontAlgn="t"/>
                      <a:r>
                        <a:rPr lang="en-US" sz="1000" u="none" strike="noStrike">
                          <a:effectLst/>
                          <a:latin typeface="Times New Roman" pitchFamily="18" charset="0"/>
                          <a:cs typeface="Times New Roman" pitchFamily="18" charset="0"/>
                        </a:rPr>
                        <a:t>33</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Renault Car</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33"/>
                  </a:ext>
                </a:extLst>
              </a:tr>
              <a:tr h="164493">
                <a:tc>
                  <a:txBody>
                    <a:bodyPr/>
                    <a:lstStyle/>
                    <a:p>
                      <a:pPr algn="ctr" fontAlgn="t"/>
                      <a:r>
                        <a:rPr lang="en-US" sz="1000" u="none" strike="noStrike">
                          <a:effectLst/>
                          <a:latin typeface="Times New Roman" pitchFamily="18" charset="0"/>
                          <a:cs typeface="Times New Roman" pitchFamily="18" charset="0"/>
                        </a:rPr>
                        <a:t>34</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Caravan</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34"/>
                  </a:ext>
                </a:extLst>
              </a:tr>
              <a:tr h="164493">
                <a:tc>
                  <a:txBody>
                    <a:bodyPr/>
                    <a:lstStyle/>
                    <a:p>
                      <a:pPr algn="ctr" fontAlgn="t"/>
                      <a:r>
                        <a:rPr lang="en-US" sz="1000" u="none" strike="noStrike">
                          <a:effectLst/>
                          <a:latin typeface="Times New Roman" pitchFamily="18" charset="0"/>
                          <a:cs typeface="Times New Roman" pitchFamily="18" charset="0"/>
                        </a:rPr>
                        <a:t>35</a:t>
                      </a:r>
                      <a:endParaRPr lang="en-US" sz="1000" b="0" i="0" u="none" strike="noStrike">
                        <a:effectLst/>
                        <a:latin typeface="Times New Roman" pitchFamily="18" charset="0"/>
                        <a:cs typeface="Times New Roman" pitchFamily="18" charset="0"/>
                      </a:endParaRPr>
                    </a:p>
                  </a:txBody>
                  <a:tcPr marL="5843" marR="5843" marT="5843" marB="0"/>
                </a:tc>
                <a:tc>
                  <a:txBody>
                    <a:bodyPr/>
                    <a:lstStyle/>
                    <a:p>
                      <a:pPr algn="l" fontAlgn="t"/>
                      <a:r>
                        <a:rPr lang="en-US" sz="1000" u="none" strike="noStrike" dirty="0">
                          <a:effectLst/>
                          <a:latin typeface="Times New Roman" pitchFamily="18" charset="0"/>
                          <a:cs typeface="Times New Roman" pitchFamily="18" charset="0"/>
                        </a:rPr>
                        <a:t>Van</a:t>
                      </a:r>
                      <a:endParaRPr lang="en-US" sz="1000" b="0" i="0" u="none" strike="noStrike" dirty="0">
                        <a:effectLst/>
                        <a:latin typeface="Times New Roman" pitchFamily="18" charset="0"/>
                        <a:cs typeface="Times New Roman" pitchFamily="18" charset="0"/>
                      </a:endParaRPr>
                    </a:p>
                  </a:txBody>
                  <a:tcPr marL="5843" marR="5843" marT="5843" marB="0"/>
                </a:tc>
                <a:tc>
                  <a:txBody>
                    <a:bodyPr/>
                    <a:lstStyle/>
                    <a:p>
                      <a:pPr algn="ctr" fontAlgn="t"/>
                      <a:r>
                        <a:rPr lang="en-US" sz="1000" u="none" strike="noStrike" dirty="0">
                          <a:effectLst/>
                          <a:latin typeface="Times New Roman" pitchFamily="18" charset="0"/>
                          <a:cs typeface="Times New Roman" pitchFamily="18" charset="0"/>
                        </a:rPr>
                        <a:t>2</a:t>
                      </a:r>
                      <a:endParaRPr lang="en-US" sz="1000" b="0" i="0" u="none" strike="noStrike" dirty="0">
                        <a:effectLst/>
                        <a:latin typeface="Times New Roman" pitchFamily="18" charset="0"/>
                        <a:cs typeface="Times New Roman" pitchFamily="18" charset="0"/>
                      </a:endParaRPr>
                    </a:p>
                  </a:txBody>
                  <a:tcPr marL="5843" marR="5843" marT="5843" marB="0"/>
                </a:tc>
                <a:extLst>
                  <a:ext uri="{0D108BD9-81ED-4DB2-BD59-A6C34878D82A}">
                    <a16:rowId xmlns:a16="http://schemas.microsoft.com/office/drawing/2014/main" xmlns="" val="10035"/>
                  </a:ext>
                </a:extLst>
              </a:tr>
            </a:tbl>
          </a:graphicData>
        </a:graphic>
      </p:graphicFrame>
      <p:pic>
        <p:nvPicPr>
          <p:cNvPr id="2" name="Picture 1">
            <a:extLst>
              <a:ext uri="{FF2B5EF4-FFF2-40B4-BE49-F238E27FC236}">
                <a16:creationId xmlns:a16="http://schemas.microsoft.com/office/drawing/2014/main" xmlns="" id="{D744BDD4-311A-40AE-99CB-5729B883151F}"/>
              </a:ext>
            </a:extLst>
          </p:cNvPr>
          <p:cNvPicPr>
            <a:picLocks noChangeAspect="1"/>
          </p:cNvPicPr>
          <p:nvPr/>
        </p:nvPicPr>
        <p:blipFill>
          <a:blip r:embed="rId2"/>
          <a:stretch>
            <a:fillRect/>
          </a:stretch>
        </p:blipFill>
        <p:spPr>
          <a:xfrm>
            <a:off x="4724403" y="1600200"/>
            <a:ext cx="4218798" cy="3657600"/>
          </a:xfrm>
          <a:prstGeom prst="rect">
            <a:avLst/>
          </a:prstGeom>
        </p:spPr>
      </p:pic>
    </p:spTree>
    <p:extLst>
      <p:ext uri="{BB962C8B-B14F-4D97-AF65-F5344CB8AC3E}">
        <p14:creationId xmlns:p14="http://schemas.microsoft.com/office/powerpoint/2010/main" val="33257311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6008915" y="136267"/>
            <a:ext cx="31241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34082348"/>
              </p:ext>
            </p:extLst>
          </p:nvPr>
        </p:nvGraphicFramePr>
        <p:xfrm>
          <a:off x="4267200" y="609600"/>
          <a:ext cx="4571998" cy="6080754"/>
        </p:xfrm>
        <a:graphic>
          <a:graphicData uri="http://schemas.openxmlformats.org/drawingml/2006/table">
            <a:tbl>
              <a:tblPr>
                <a:tableStyleId>{0505E3EF-67EA-436B-97B2-0124C06EBD24}</a:tableStyleId>
              </a:tblPr>
              <a:tblGrid>
                <a:gridCol w="1447800">
                  <a:extLst>
                    <a:ext uri="{9D8B030D-6E8A-4147-A177-3AD203B41FA5}">
                      <a16:colId xmlns:a16="http://schemas.microsoft.com/office/drawing/2014/main" xmlns="" val="20000"/>
                    </a:ext>
                  </a:extLst>
                </a:gridCol>
                <a:gridCol w="2582166">
                  <a:extLst>
                    <a:ext uri="{9D8B030D-6E8A-4147-A177-3AD203B41FA5}">
                      <a16:colId xmlns:a16="http://schemas.microsoft.com/office/drawing/2014/main" xmlns="" val="20001"/>
                    </a:ext>
                  </a:extLst>
                </a:gridCol>
                <a:gridCol w="542032">
                  <a:extLst>
                    <a:ext uri="{9D8B030D-6E8A-4147-A177-3AD203B41FA5}">
                      <a16:colId xmlns:a16="http://schemas.microsoft.com/office/drawing/2014/main" xmlns="" val="20002"/>
                    </a:ext>
                  </a:extLst>
                </a:gridCol>
              </a:tblGrid>
              <a:tr h="122267">
                <a:tc gridSpan="3">
                  <a:txBody>
                    <a:bodyPr/>
                    <a:lstStyle/>
                    <a:p>
                      <a:pPr algn="ctr" fontAlgn="t"/>
                      <a:r>
                        <a:rPr lang="en-US" sz="1100" u="none" strike="noStrike" dirty="0" err="1">
                          <a:effectLst/>
                        </a:rPr>
                        <a:t>Doka</a:t>
                      </a:r>
                      <a:endParaRPr lang="en-US" sz="1100" b="1" i="0" u="none" strike="noStrike" dirty="0">
                        <a:effectLst/>
                        <a:latin typeface="Times New Roman" pitchFamily="18" charset="0"/>
                        <a:cs typeface="Times New Roman" pitchFamily="18" charset="0"/>
                      </a:endParaRPr>
                    </a:p>
                  </a:txBody>
                  <a:tcPr marL="3126" marR="3126" marT="3126" marB="0">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86732">
                <a:tc>
                  <a:txBody>
                    <a:bodyPr/>
                    <a:lstStyle/>
                    <a:p>
                      <a:pPr algn="l" fontAlgn="t"/>
                      <a:r>
                        <a:rPr lang="en-US" sz="1000" u="none" strike="noStrike" dirty="0">
                          <a:effectLst/>
                          <a:latin typeface="Times New Roman" pitchFamily="18" charset="0"/>
                          <a:cs typeface="Times New Roman" pitchFamily="18" charset="0"/>
                        </a:rPr>
                        <a:t> </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 </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a:effectLst/>
                          <a:latin typeface="Times New Roman" pitchFamily="18" charset="0"/>
                          <a:cs typeface="Times New Roman" pitchFamily="18" charset="0"/>
                        </a:rPr>
                        <a:t> </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1"/>
                  </a:ext>
                </a:extLst>
              </a:tr>
              <a:tr h="101186">
                <a:tc>
                  <a:txBody>
                    <a:bodyPr/>
                    <a:lstStyle/>
                    <a:p>
                      <a:pPr algn="ctr" fontAlgn="t"/>
                      <a:r>
                        <a:rPr lang="en-US" sz="1000" u="none" strike="noStrike" dirty="0">
                          <a:effectLst/>
                          <a:latin typeface="Times New Roman" pitchFamily="18" charset="0"/>
                          <a:cs typeface="Times New Roman" pitchFamily="18" charset="0"/>
                        </a:rPr>
                        <a:t>Item number</a:t>
                      </a:r>
                      <a:endParaRPr lang="en-US" sz="1000" b="1"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a:effectLst/>
                          <a:latin typeface="Times New Roman" pitchFamily="18" charset="0"/>
                          <a:cs typeface="Times New Roman" pitchFamily="18" charset="0"/>
                        </a:rPr>
                        <a:t>Description </a:t>
                      </a:r>
                      <a:endParaRPr lang="en-US" sz="1000" b="1"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a:effectLst/>
                          <a:latin typeface="Times New Roman" pitchFamily="18" charset="0"/>
                          <a:cs typeface="Times New Roman" pitchFamily="18" charset="0"/>
                        </a:rPr>
                        <a:t>Quantity</a:t>
                      </a:r>
                      <a:endParaRPr lang="en-US" sz="1000" b="1"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2"/>
                  </a:ext>
                </a:extLst>
              </a:tr>
              <a:tr h="81914">
                <a:tc>
                  <a:txBody>
                    <a:bodyPr/>
                    <a:lstStyle/>
                    <a:p>
                      <a:pPr algn="l" fontAlgn="t"/>
                      <a:r>
                        <a:rPr lang="en-US" sz="1000" u="none" strike="noStrike" dirty="0">
                          <a:effectLst/>
                          <a:latin typeface="Times New Roman" pitchFamily="18" charset="0"/>
                          <a:cs typeface="Times New Roman" pitchFamily="18" charset="0"/>
                        </a:rPr>
                        <a:t> </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 </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a:effectLst/>
                          <a:latin typeface="Times New Roman" pitchFamily="18" charset="0"/>
                          <a:cs typeface="Times New Roman" pitchFamily="18" charset="0"/>
                        </a:rPr>
                        <a:t> </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3"/>
                  </a:ext>
                </a:extLst>
              </a:tr>
              <a:tr h="81914">
                <a:tc>
                  <a:txBody>
                    <a:bodyPr/>
                    <a:lstStyle/>
                    <a:p>
                      <a:pPr algn="ctr" fontAlgn="t"/>
                      <a:r>
                        <a:rPr lang="en-US" sz="1000" u="none" strike="noStrike" dirty="0">
                          <a:effectLst/>
                          <a:latin typeface="Times New Roman" pitchFamily="18" charset="0"/>
                          <a:cs typeface="Times New Roman" pitchFamily="18" charset="0"/>
                        </a:rPr>
                        <a:t>1</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Formwork element connector FF20/50 2</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210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4"/>
                  </a:ext>
                </a:extLst>
              </a:tr>
              <a:tr h="81914">
                <a:tc>
                  <a:txBody>
                    <a:bodyPr/>
                    <a:lstStyle/>
                    <a:p>
                      <a:pPr algn="ctr" fontAlgn="t"/>
                      <a:r>
                        <a:rPr lang="en-US" sz="1000" u="none" strike="noStrike" dirty="0">
                          <a:effectLst/>
                          <a:latin typeface="Times New Roman" pitchFamily="18" charset="0"/>
                          <a:cs typeface="Times New Roman" pitchFamily="18" charset="0"/>
                        </a:rPr>
                        <a:t>2</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Adjustable waling extension FF20/50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90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5"/>
                  </a:ext>
                </a:extLst>
              </a:tr>
              <a:tr h="81914">
                <a:tc>
                  <a:txBody>
                    <a:bodyPr/>
                    <a:lstStyle/>
                    <a:p>
                      <a:pPr algn="ctr" fontAlgn="t"/>
                      <a:r>
                        <a:rPr lang="en-US" sz="1000" u="none" strike="noStrike">
                          <a:effectLst/>
                          <a:latin typeface="Times New Roman" pitchFamily="18" charset="0"/>
                          <a:cs typeface="Times New Roman" pitchFamily="18" charset="0"/>
                        </a:rPr>
                        <a:t>3</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Beam clamp Top50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360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6"/>
                  </a:ext>
                </a:extLst>
              </a:tr>
              <a:tr h="81914">
                <a:tc>
                  <a:txBody>
                    <a:bodyPr/>
                    <a:lstStyle/>
                    <a:p>
                      <a:pPr algn="ctr" fontAlgn="t"/>
                      <a:r>
                        <a:rPr lang="en-US" sz="1000" u="none" strike="noStrike" dirty="0">
                          <a:effectLst/>
                          <a:latin typeface="Times New Roman" pitchFamily="18" charset="0"/>
                          <a:cs typeface="Times New Roman" pitchFamily="18" charset="0"/>
                        </a:rPr>
                        <a:t>4</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Universal angle tie bracket</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560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7"/>
                  </a:ext>
                </a:extLst>
              </a:tr>
              <a:tr h="81914">
                <a:tc>
                  <a:txBody>
                    <a:bodyPr/>
                    <a:lstStyle/>
                    <a:p>
                      <a:pPr algn="ctr" fontAlgn="t"/>
                      <a:r>
                        <a:rPr lang="en-US" sz="1000" u="none" strike="noStrike" dirty="0">
                          <a:effectLst/>
                          <a:latin typeface="Times New Roman" pitchFamily="18" charset="0"/>
                          <a:cs typeface="Times New Roman" pitchFamily="18" charset="0"/>
                        </a:rPr>
                        <a:t>5</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Connecting pin 10cm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7400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8"/>
                  </a:ext>
                </a:extLst>
              </a:tr>
              <a:tr h="81914">
                <a:tc>
                  <a:txBody>
                    <a:bodyPr/>
                    <a:lstStyle/>
                    <a:p>
                      <a:pPr algn="ctr" fontAlgn="t"/>
                      <a:r>
                        <a:rPr lang="en-US" sz="1000" u="none" strike="noStrike">
                          <a:effectLst/>
                          <a:latin typeface="Times New Roman" pitchFamily="18" charset="0"/>
                          <a:cs typeface="Times New Roman" pitchFamily="18" charset="0"/>
                        </a:rPr>
                        <a:t>6</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Internal angle plate H20 Top50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360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9"/>
                  </a:ext>
                </a:extLst>
              </a:tr>
              <a:tr h="81914">
                <a:tc>
                  <a:txBody>
                    <a:bodyPr/>
                    <a:lstStyle/>
                    <a:p>
                      <a:pPr algn="ctr" fontAlgn="t"/>
                      <a:r>
                        <a:rPr lang="en-US" sz="1000" u="none" strike="noStrike">
                          <a:effectLst/>
                          <a:latin typeface="Times New Roman" pitchFamily="18" charset="0"/>
                          <a:cs typeface="Times New Roman" pitchFamily="18" charset="0"/>
                        </a:rPr>
                        <a:t>7</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Tie rod 15.0mm non-treated 1.00m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320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0"/>
                  </a:ext>
                </a:extLst>
              </a:tr>
              <a:tr h="81914">
                <a:tc>
                  <a:txBody>
                    <a:bodyPr/>
                    <a:lstStyle/>
                    <a:p>
                      <a:pPr algn="ctr" fontAlgn="t"/>
                      <a:r>
                        <a:rPr lang="en-US" sz="1000" u="none" strike="noStrike">
                          <a:effectLst/>
                          <a:latin typeface="Times New Roman" pitchFamily="18" charset="0"/>
                          <a:cs typeface="Times New Roman" pitchFamily="18" charset="0"/>
                        </a:rPr>
                        <a:t>8</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Tie rod 15.0mm non-treated 1.50m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2200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1"/>
                  </a:ext>
                </a:extLst>
              </a:tr>
              <a:tr h="81914">
                <a:tc>
                  <a:txBody>
                    <a:bodyPr/>
                    <a:lstStyle/>
                    <a:p>
                      <a:pPr algn="ctr" fontAlgn="t"/>
                      <a:r>
                        <a:rPr lang="en-US" sz="1000" u="none" strike="noStrike">
                          <a:effectLst/>
                          <a:latin typeface="Times New Roman" pitchFamily="18" charset="0"/>
                          <a:cs typeface="Times New Roman" pitchFamily="18" charset="0"/>
                        </a:rPr>
                        <a:t>9</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Tie rod 15.0mm non-treated 0.50m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80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2"/>
                  </a:ext>
                </a:extLst>
              </a:tr>
              <a:tr h="81914">
                <a:tc>
                  <a:txBody>
                    <a:bodyPr/>
                    <a:lstStyle/>
                    <a:p>
                      <a:pPr algn="ctr" fontAlgn="t"/>
                      <a:r>
                        <a:rPr lang="en-US" sz="1000" u="none" strike="noStrike">
                          <a:effectLst/>
                          <a:latin typeface="Times New Roman" pitchFamily="18" charset="0"/>
                          <a:cs typeface="Times New Roman" pitchFamily="18" charset="0"/>
                        </a:rPr>
                        <a:t>10</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Anchor plate 12/12</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2760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3"/>
                  </a:ext>
                </a:extLst>
              </a:tr>
              <a:tr h="81914">
                <a:tc>
                  <a:txBody>
                    <a:bodyPr/>
                    <a:lstStyle/>
                    <a:p>
                      <a:pPr algn="ctr" fontAlgn="t"/>
                      <a:r>
                        <a:rPr lang="en-US" sz="1000" u="none" strike="noStrike">
                          <a:effectLst/>
                          <a:latin typeface="Times New Roman" pitchFamily="18" charset="0"/>
                          <a:cs typeface="Times New Roman" pitchFamily="18" charset="0"/>
                        </a:rPr>
                        <a:t>11</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Wing nut 15.0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3240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4"/>
                  </a:ext>
                </a:extLst>
              </a:tr>
              <a:tr h="81914">
                <a:tc>
                  <a:txBody>
                    <a:bodyPr/>
                    <a:lstStyle/>
                    <a:p>
                      <a:pPr algn="ctr" fontAlgn="t"/>
                      <a:r>
                        <a:rPr lang="en-US" sz="1000" u="none" strike="noStrike">
                          <a:effectLst/>
                          <a:latin typeface="Times New Roman" pitchFamily="18" charset="0"/>
                          <a:cs typeface="Times New Roman" pitchFamily="18" charset="0"/>
                        </a:rPr>
                        <a:t>12</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Waling clamp H20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13020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5"/>
                  </a:ext>
                </a:extLst>
              </a:tr>
              <a:tr h="81914">
                <a:tc>
                  <a:txBody>
                    <a:bodyPr/>
                    <a:lstStyle/>
                    <a:p>
                      <a:pPr algn="ctr" fontAlgn="t"/>
                      <a:r>
                        <a:rPr lang="en-US" sz="1000" u="none" strike="noStrike" dirty="0">
                          <a:effectLst/>
                          <a:latin typeface="Times New Roman" pitchFamily="18" charset="0"/>
                          <a:cs typeface="Times New Roman" pitchFamily="18" charset="0"/>
                        </a:rPr>
                        <a:t>13</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Panel strut 540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210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6"/>
                  </a:ext>
                </a:extLst>
              </a:tr>
              <a:tr h="81914">
                <a:tc>
                  <a:txBody>
                    <a:bodyPr/>
                    <a:lstStyle/>
                    <a:p>
                      <a:pPr algn="ctr" fontAlgn="t"/>
                      <a:r>
                        <a:rPr lang="en-US" sz="1000" u="none" strike="noStrike">
                          <a:effectLst/>
                          <a:latin typeface="Times New Roman" pitchFamily="18" charset="0"/>
                          <a:cs typeface="Times New Roman" pitchFamily="18" charset="0"/>
                        </a:rPr>
                        <a:t>14</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Top scaffold bracket L painted</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300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7"/>
                  </a:ext>
                </a:extLst>
              </a:tr>
              <a:tr h="81914">
                <a:tc>
                  <a:txBody>
                    <a:bodyPr/>
                    <a:lstStyle/>
                    <a:p>
                      <a:pPr algn="ctr" fontAlgn="t"/>
                      <a:r>
                        <a:rPr lang="en-US" sz="1000" u="none" strike="noStrike" dirty="0">
                          <a:effectLst/>
                          <a:latin typeface="Times New Roman" pitchFamily="18" charset="0"/>
                          <a:cs typeface="Times New Roman" pitchFamily="18" charset="0"/>
                        </a:rPr>
                        <a:t>15</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Beam screw H 8/70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3600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8"/>
                  </a:ext>
                </a:extLst>
              </a:tr>
              <a:tr h="81914">
                <a:tc>
                  <a:txBody>
                    <a:bodyPr/>
                    <a:lstStyle/>
                    <a:p>
                      <a:pPr algn="ctr" fontAlgn="t"/>
                      <a:r>
                        <a:rPr lang="en-US" sz="1000" u="none" strike="noStrike">
                          <a:effectLst/>
                          <a:latin typeface="Times New Roman" pitchFamily="18" charset="0"/>
                          <a:cs typeface="Times New Roman" pitchFamily="18" charset="0"/>
                        </a:rPr>
                        <a:t>16</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Multi-purpose waling WS1 0 </a:t>
                      </a:r>
                      <a:r>
                        <a:rPr lang="en-US" sz="1000" u="none" strike="noStrike" dirty="0" err="1">
                          <a:effectLst/>
                          <a:latin typeface="Times New Roman" pitchFamily="18" charset="0"/>
                          <a:cs typeface="Times New Roman" pitchFamily="18" charset="0"/>
                        </a:rPr>
                        <a:t>TopSO</a:t>
                      </a:r>
                      <a:r>
                        <a:rPr lang="en-US" sz="1000" u="none" strike="noStrike" dirty="0">
                          <a:effectLst/>
                          <a:latin typeface="Times New Roman" pitchFamily="18" charset="0"/>
                          <a:cs typeface="Times New Roman" pitchFamily="18" charset="0"/>
                        </a:rPr>
                        <a:t> 4.00m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90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9"/>
                  </a:ext>
                </a:extLst>
              </a:tr>
              <a:tr h="81914">
                <a:tc>
                  <a:txBody>
                    <a:bodyPr/>
                    <a:lstStyle/>
                    <a:p>
                      <a:pPr algn="ctr" fontAlgn="t"/>
                      <a:r>
                        <a:rPr lang="en-US" sz="1000" u="none" strike="noStrike">
                          <a:effectLst/>
                          <a:latin typeface="Times New Roman" pitchFamily="18" charset="0"/>
                          <a:cs typeface="Times New Roman" pitchFamily="18" charset="0"/>
                        </a:rPr>
                        <a:t>17</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Multi-purpose waling WS10 Top50 3.50m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140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0"/>
                  </a:ext>
                </a:extLst>
              </a:tr>
              <a:tr h="81914">
                <a:tc>
                  <a:txBody>
                    <a:bodyPr/>
                    <a:lstStyle/>
                    <a:p>
                      <a:pPr algn="ctr" fontAlgn="t"/>
                      <a:r>
                        <a:rPr lang="en-US" sz="1000" u="none" strike="noStrike">
                          <a:effectLst/>
                          <a:latin typeface="Times New Roman" pitchFamily="18" charset="0"/>
                          <a:cs typeface="Times New Roman" pitchFamily="18" charset="0"/>
                        </a:rPr>
                        <a:t>18</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Multi-purpose waling WS1 0 </a:t>
                      </a:r>
                      <a:r>
                        <a:rPr lang="en-US" sz="1000" u="none" strike="noStrike" dirty="0" err="1">
                          <a:effectLst/>
                          <a:latin typeface="Times New Roman" pitchFamily="18" charset="0"/>
                          <a:cs typeface="Times New Roman" pitchFamily="18" charset="0"/>
                        </a:rPr>
                        <a:t>TopSO</a:t>
                      </a:r>
                      <a:r>
                        <a:rPr lang="en-US" sz="1000" u="none" strike="noStrike" dirty="0">
                          <a:effectLst/>
                          <a:latin typeface="Times New Roman" pitchFamily="18" charset="0"/>
                          <a:cs typeface="Times New Roman" pitchFamily="18" charset="0"/>
                        </a:rPr>
                        <a:t> 3.00m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280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1"/>
                  </a:ext>
                </a:extLst>
              </a:tr>
              <a:tr h="81914">
                <a:tc>
                  <a:txBody>
                    <a:bodyPr/>
                    <a:lstStyle/>
                    <a:p>
                      <a:pPr algn="ctr" fontAlgn="t"/>
                      <a:r>
                        <a:rPr lang="en-US" sz="1000" u="none" strike="noStrike">
                          <a:effectLst/>
                          <a:latin typeface="Times New Roman" pitchFamily="18" charset="0"/>
                          <a:cs typeface="Times New Roman" pitchFamily="18" charset="0"/>
                        </a:rPr>
                        <a:t>19</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Multi-purpose waling WS10 Top50 2.75m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120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2"/>
                  </a:ext>
                </a:extLst>
              </a:tr>
              <a:tr h="81914">
                <a:tc>
                  <a:txBody>
                    <a:bodyPr/>
                    <a:lstStyle/>
                    <a:p>
                      <a:pPr algn="ctr" fontAlgn="t"/>
                      <a:r>
                        <a:rPr lang="en-US" sz="1000" u="none" strike="noStrike">
                          <a:effectLst/>
                          <a:latin typeface="Times New Roman" pitchFamily="18" charset="0"/>
                          <a:cs typeface="Times New Roman" pitchFamily="18" charset="0"/>
                        </a:rPr>
                        <a:t>20</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Multi-purpose waling WSlOTop50 2.50m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180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3"/>
                  </a:ext>
                </a:extLst>
              </a:tr>
              <a:tr h="81914">
                <a:tc>
                  <a:txBody>
                    <a:bodyPr/>
                    <a:lstStyle/>
                    <a:p>
                      <a:pPr algn="ctr" fontAlgn="t"/>
                      <a:r>
                        <a:rPr lang="en-US" sz="1000" u="none" strike="noStrike">
                          <a:effectLst/>
                          <a:latin typeface="Times New Roman" pitchFamily="18" charset="0"/>
                          <a:cs typeface="Times New Roman" pitchFamily="18" charset="0"/>
                        </a:rPr>
                        <a:t>21</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Multi-purpose waling WS10 Top50 2.25m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220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4"/>
                  </a:ext>
                </a:extLst>
              </a:tr>
              <a:tr h="81914">
                <a:tc>
                  <a:txBody>
                    <a:bodyPr/>
                    <a:lstStyle/>
                    <a:p>
                      <a:pPr algn="ctr" fontAlgn="t"/>
                      <a:r>
                        <a:rPr lang="en-US" sz="1000" u="none" strike="noStrike">
                          <a:effectLst/>
                          <a:latin typeface="Times New Roman" pitchFamily="18" charset="0"/>
                          <a:cs typeface="Times New Roman" pitchFamily="18" charset="0"/>
                        </a:rPr>
                        <a:t>22</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a:effectLst/>
                          <a:latin typeface="Times New Roman" pitchFamily="18" charset="0"/>
                          <a:cs typeface="Times New Roman" pitchFamily="18" charset="0"/>
                        </a:rPr>
                        <a:t>Multi-purpose waling WS1 0 Top50 2.00m</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120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5"/>
                  </a:ext>
                </a:extLst>
              </a:tr>
              <a:tr h="81914">
                <a:tc>
                  <a:txBody>
                    <a:bodyPr/>
                    <a:lstStyle/>
                    <a:p>
                      <a:pPr algn="ctr" fontAlgn="t"/>
                      <a:r>
                        <a:rPr lang="en-US" sz="1000" u="none" strike="noStrike">
                          <a:effectLst/>
                          <a:latin typeface="Times New Roman" pitchFamily="18" charset="0"/>
                          <a:cs typeface="Times New Roman" pitchFamily="18" charset="0"/>
                        </a:rPr>
                        <a:t>23</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Multi-purpose waling WS10 </a:t>
                      </a:r>
                      <a:r>
                        <a:rPr lang="en-US" sz="1000" u="none" strike="noStrike" dirty="0" err="1">
                          <a:effectLst/>
                          <a:latin typeface="Times New Roman" pitchFamily="18" charset="0"/>
                          <a:cs typeface="Times New Roman" pitchFamily="18" charset="0"/>
                        </a:rPr>
                        <a:t>TopSO</a:t>
                      </a:r>
                      <a:r>
                        <a:rPr lang="en-US" sz="1000" u="none" strike="noStrike" dirty="0">
                          <a:effectLst/>
                          <a:latin typeface="Times New Roman" pitchFamily="18" charset="0"/>
                          <a:cs typeface="Times New Roman" pitchFamily="18" charset="0"/>
                        </a:rPr>
                        <a:t> 1.75m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160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6"/>
                  </a:ext>
                </a:extLst>
              </a:tr>
              <a:tr h="81914">
                <a:tc>
                  <a:txBody>
                    <a:bodyPr/>
                    <a:lstStyle/>
                    <a:p>
                      <a:pPr algn="ctr" fontAlgn="t"/>
                      <a:r>
                        <a:rPr lang="en-US" sz="1000" u="none" strike="noStrike">
                          <a:effectLst/>
                          <a:latin typeface="Times New Roman" pitchFamily="18" charset="0"/>
                          <a:cs typeface="Times New Roman" pitchFamily="18" charset="0"/>
                        </a:rPr>
                        <a:t>24</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Multi-purpose waling WS1 0 Top50 1 .50m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240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7"/>
                  </a:ext>
                </a:extLst>
              </a:tr>
              <a:tr h="81914">
                <a:tc>
                  <a:txBody>
                    <a:bodyPr/>
                    <a:lstStyle/>
                    <a:p>
                      <a:pPr algn="ctr" fontAlgn="t"/>
                      <a:r>
                        <a:rPr lang="en-US" sz="1000" u="none" strike="noStrike">
                          <a:effectLst/>
                          <a:latin typeface="Times New Roman" pitchFamily="18" charset="0"/>
                          <a:cs typeface="Times New Roman" pitchFamily="18" charset="0"/>
                        </a:rPr>
                        <a:t>25</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Multi-purpose waling WS10 </a:t>
                      </a:r>
                      <a:r>
                        <a:rPr lang="en-US" sz="1000" u="none" strike="noStrike" dirty="0" err="1">
                          <a:effectLst/>
                          <a:latin typeface="Times New Roman" pitchFamily="18" charset="0"/>
                          <a:cs typeface="Times New Roman" pitchFamily="18" charset="0"/>
                        </a:rPr>
                        <a:t>TopSO</a:t>
                      </a:r>
                      <a:r>
                        <a:rPr lang="en-US" sz="1000" u="none" strike="noStrike" dirty="0">
                          <a:effectLst/>
                          <a:latin typeface="Times New Roman" pitchFamily="18" charset="0"/>
                          <a:cs typeface="Times New Roman" pitchFamily="18" charset="0"/>
                        </a:rPr>
                        <a:t> 1.25m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40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8"/>
                  </a:ext>
                </a:extLst>
              </a:tr>
              <a:tr h="81914">
                <a:tc>
                  <a:txBody>
                    <a:bodyPr/>
                    <a:lstStyle/>
                    <a:p>
                      <a:pPr algn="ctr" fontAlgn="t"/>
                      <a:r>
                        <a:rPr lang="en-US" sz="1000" u="none" strike="noStrike">
                          <a:effectLst/>
                          <a:latin typeface="Times New Roman" pitchFamily="18" charset="0"/>
                          <a:cs typeface="Times New Roman" pitchFamily="18" charset="0"/>
                        </a:rPr>
                        <a:t>26</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Multi-purpose waling WS10 </a:t>
                      </a:r>
                      <a:r>
                        <a:rPr lang="en-US" sz="1000" u="none" strike="noStrike" dirty="0" err="1">
                          <a:effectLst/>
                          <a:latin typeface="Times New Roman" pitchFamily="18" charset="0"/>
                          <a:cs typeface="Times New Roman" pitchFamily="18" charset="0"/>
                        </a:rPr>
                        <a:t>TopSO</a:t>
                      </a:r>
                      <a:r>
                        <a:rPr lang="en-US" sz="1000" u="none" strike="noStrike" dirty="0">
                          <a:effectLst/>
                          <a:latin typeface="Times New Roman" pitchFamily="18" charset="0"/>
                          <a:cs typeface="Times New Roman" pitchFamily="18" charset="0"/>
                        </a:rPr>
                        <a:t> 0.75m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20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9"/>
                  </a:ext>
                </a:extLst>
              </a:tr>
              <a:tr h="81914">
                <a:tc>
                  <a:txBody>
                    <a:bodyPr/>
                    <a:lstStyle/>
                    <a:p>
                      <a:pPr algn="ctr" fontAlgn="t"/>
                      <a:r>
                        <a:rPr lang="en-US" sz="1000" u="none" strike="noStrike">
                          <a:effectLst/>
                          <a:latin typeface="Times New Roman" pitchFamily="18" charset="0"/>
                          <a:cs typeface="Times New Roman" pitchFamily="18" charset="0"/>
                        </a:rPr>
                        <a:t>27</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Multi-purpose waling WS10 </a:t>
                      </a:r>
                      <a:r>
                        <a:rPr lang="en-US" sz="1000" u="none" strike="noStrike" dirty="0" err="1">
                          <a:effectLst/>
                          <a:latin typeface="Times New Roman" pitchFamily="18" charset="0"/>
                          <a:cs typeface="Times New Roman" pitchFamily="18" charset="0"/>
                        </a:rPr>
                        <a:t>TopSO</a:t>
                      </a:r>
                      <a:r>
                        <a:rPr lang="en-US" sz="1000" u="none" strike="noStrike" dirty="0">
                          <a:effectLst/>
                          <a:latin typeface="Times New Roman" pitchFamily="18" charset="0"/>
                          <a:cs typeface="Times New Roman" pitchFamily="18" charset="0"/>
                        </a:rPr>
                        <a:t> 1.00m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20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30"/>
                  </a:ext>
                </a:extLst>
              </a:tr>
              <a:tr h="81914">
                <a:tc>
                  <a:txBody>
                    <a:bodyPr/>
                    <a:lstStyle/>
                    <a:p>
                      <a:pPr algn="ctr" fontAlgn="t"/>
                      <a:r>
                        <a:rPr lang="en-US" sz="1000" u="none" strike="noStrike">
                          <a:effectLst/>
                          <a:latin typeface="Times New Roman" pitchFamily="18" charset="0"/>
                          <a:cs typeface="Times New Roman" pitchFamily="18" charset="0"/>
                        </a:rPr>
                        <a:t>28</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pt-BR" sz="1000" u="none" strike="noStrike" dirty="0">
                          <a:effectLst/>
                          <a:latin typeface="Times New Roman" pitchFamily="18" charset="0"/>
                          <a:cs typeface="Times New Roman" pitchFamily="18" charset="0"/>
                        </a:rPr>
                        <a:t>Doka beam H20 eco N 1.25m</a:t>
                      </a:r>
                      <a:endParaRPr lang="pt-BR"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360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31"/>
                  </a:ext>
                </a:extLst>
              </a:tr>
              <a:tr h="81914">
                <a:tc>
                  <a:txBody>
                    <a:bodyPr/>
                    <a:lstStyle/>
                    <a:p>
                      <a:pPr algn="ctr" fontAlgn="t"/>
                      <a:r>
                        <a:rPr lang="en-US" sz="1000" u="none" strike="noStrike">
                          <a:effectLst/>
                          <a:latin typeface="Times New Roman" pitchFamily="18" charset="0"/>
                          <a:cs typeface="Times New Roman" pitchFamily="18" charset="0"/>
                        </a:rPr>
                        <a:t>29</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pt-BR" sz="1000" u="none" strike="noStrike" dirty="0">
                          <a:effectLst/>
                          <a:latin typeface="Times New Roman" pitchFamily="18" charset="0"/>
                          <a:cs typeface="Times New Roman" pitchFamily="18" charset="0"/>
                        </a:rPr>
                        <a:t>Doka beam H20 eco N 1.80m</a:t>
                      </a:r>
                      <a:endParaRPr lang="pt-BR"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1630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32"/>
                  </a:ext>
                </a:extLst>
              </a:tr>
              <a:tr h="81914">
                <a:tc>
                  <a:txBody>
                    <a:bodyPr/>
                    <a:lstStyle/>
                    <a:p>
                      <a:pPr algn="ctr" fontAlgn="t"/>
                      <a:r>
                        <a:rPr lang="en-US" sz="1000" u="none" strike="noStrike">
                          <a:effectLst/>
                          <a:latin typeface="Times New Roman" pitchFamily="18" charset="0"/>
                          <a:cs typeface="Times New Roman" pitchFamily="18" charset="0"/>
                        </a:rPr>
                        <a:t>30</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pt-BR" sz="1000" u="none" strike="noStrike" dirty="0">
                          <a:effectLst/>
                          <a:latin typeface="Times New Roman" pitchFamily="18" charset="0"/>
                          <a:cs typeface="Times New Roman" pitchFamily="18" charset="0"/>
                        </a:rPr>
                        <a:t>Doka beam H20 eco N 2.45m</a:t>
                      </a:r>
                      <a:endParaRPr lang="pt-BR"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3350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33"/>
                  </a:ext>
                </a:extLst>
              </a:tr>
              <a:tr h="81914">
                <a:tc>
                  <a:txBody>
                    <a:bodyPr/>
                    <a:lstStyle/>
                    <a:p>
                      <a:pPr algn="ctr" fontAlgn="t"/>
                      <a:r>
                        <a:rPr lang="en-US" sz="1000" u="none" strike="noStrike">
                          <a:effectLst/>
                          <a:latin typeface="Times New Roman" pitchFamily="18" charset="0"/>
                          <a:cs typeface="Times New Roman" pitchFamily="18" charset="0"/>
                        </a:rPr>
                        <a:t>31</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pt-BR" sz="1000" u="none" strike="noStrike" dirty="0">
                          <a:effectLst/>
                          <a:latin typeface="Times New Roman" pitchFamily="18" charset="0"/>
                          <a:cs typeface="Times New Roman" pitchFamily="18" charset="0"/>
                        </a:rPr>
                        <a:t>Doka beam H20 eco N 2.65m</a:t>
                      </a:r>
                      <a:endParaRPr lang="pt-BR"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3250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34"/>
                  </a:ext>
                </a:extLst>
              </a:tr>
              <a:tr h="81914">
                <a:tc>
                  <a:txBody>
                    <a:bodyPr/>
                    <a:lstStyle/>
                    <a:p>
                      <a:pPr algn="ctr" fontAlgn="t"/>
                      <a:r>
                        <a:rPr lang="en-US" sz="1000" u="none" strike="noStrike">
                          <a:effectLst/>
                          <a:latin typeface="Times New Roman" pitchFamily="18" charset="0"/>
                          <a:cs typeface="Times New Roman" pitchFamily="18" charset="0"/>
                        </a:rPr>
                        <a:t>32</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pt-BR" sz="1000" u="none" strike="noStrike" dirty="0">
                          <a:effectLst/>
                          <a:latin typeface="Times New Roman" pitchFamily="18" charset="0"/>
                          <a:cs typeface="Times New Roman" pitchFamily="18" charset="0"/>
                        </a:rPr>
                        <a:t>Doka beam H20 eco N 2.90m</a:t>
                      </a:r>
                      <a:endParaRPr lang="pt-BR"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7110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35"/>
                  </a:ext>
                </a:extLst>
              </a:tr>
              <a:tr h="81914">
                <a:tc>
                  <a:txBody>
                    <a:bodyPr/>
                    <a:lstStyle/>
                    <a:p>
                      <a:pPr algn="ctr" fontAlgn="t"/>
                      <a:r>
                        <a:rPr lang="en-US" sz="1000" u="none" strike="noStrike">
                          <a:effectLst/>
                          <a:latin typeface="Times New Roman" pitchFamily="18" charset="0"/>
                          <a:cs typeface="Times New Roman" pitchFamily="18" charset="0"/>
                        </a:rPr>
                        <a:t>33</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pt-BR" sz="1000" u="none" strike="noStrike" dirty="0">
                          <a:effectLst/>
                          <a:latin typeface="Times New Roman" pitchFamily="18" charset="0"/>
                          <a:cs typeface="Times New Roman" pitchFamily="18" charset="0"/>
                        </a:rPr>
                        <a:t>Doka beam H20 eco N 3.30m</a:t>
                      </a:r>
                      <a:endParaRPr lang="pt-BR"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5400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36"/>
                  </a:ext>
                </a:extLst>
              </a:tr>
              <a:tr h="81914">
                <a:tc>
                  <a:txBody>
                    <a:bodyPr/>
                    <a:lstStyle/>
                    <a:p>
                      <a:pPr algn="ctr" fontAlgn="t"/>
                      <a:r>
                        <a:rPr lang="en-US" sz="1000" u="none" strike="noStrike">
                          <a:effectLst/>
                          <a:latin typeface="Times New Roman" pitchFamily="18" charset="0"/>
                          <a:cs typeface="Times New Roman" pitchFamily="18" charset="0"/>
                        </a:rPr>
                        <a:t>34</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pt-BR" sz="1000" u="none" strike="noStrike" dirty="0">
                          <a:effectLst/>
                          <a:latin typeface="Times New Roman" pitchFamily="18" charset="0"/>
                          <a:cs typeface="Times New Roman" pitchFamily="18" charset="0"/>
                        </a:rPr>
                        <a:t>Doka beam H20 eco N 3.60m</a:t>
                      </a:r>
                      <a:endParaRPr lang="pt-BR"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410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37"/>
                  </a:ext>
                </a:extLst>
              </a:tr>
              <a:tr h="81914">
                <a:tc>
                  <a:txBody>
                    <a:bodyPr/>
                    <a:lstStyle/>
                    <a:p>
                      <a:pPr algn="ctr" fontAlgn="t"/>
                      <a:r>
                        <a:rPr lang="en-US" sz="1000" u="none" strike="noStrike">
                          <a:effectLst/>
                          <a:latin typeface="Times New Roman" pitchFamily="18" charset="0"/>
                          <a:cs typeface="Times New Roman" pitchFamily="18" charset="0"/>
                        </a:rPr>
                        <a:t>35</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pt-BR" sz="1000" u="none" strike="noStrike" dirty="0">
                          <a:effectLst/>
                          <a:latin typeface="Times New Roman" pitchFamily="18" charset="0"/>
                          <a:cs typeface="Times New Roman" pitchFamily="18" charset="0"/>
                        </a:rPr>
                        <a:t>Doka beam H20 eco N 3.90m</a:t>
                      </a:r>
                      <a:endParaRPr lang="pt-BR"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190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38"/>
                  </a:ext>
                </a:extLst>
              </a:tr>
            </a:tbl>
          </a:graphicData>
        </a:graphic>
      </p:graphicFrame>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8429" r="19583"/>
          <a:stretch/>
        </p:blipFill>
        <p:spPr>
          <a:xfrm>
            <a:off x="157843" y="1524000"/>
            <a:ext cx="3956957" cy="3886200"/>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76745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6008915" y="138271"/>
            <a:ext cx="31241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41125181"/>
              </p:ext>
            </p:extLst>
          </p:nvPr>
        </p:nvGraphicFramePr>
        <p:xfrm>
          <a:off x="4495799" y="685799"/>
          <a:ext cx="4191000" cy="5275381"/>
        </p:xfrm>
        <a:graphic>
          <a:graphicData uri="http://schemas.openxmlformats.org/drawingml/2006/table">
            <a:tbl>
              <a:tblPr>
                <a:tableStyleId>{0505E3EF-67EA-436B-97B2-0124C06EBD24}</a:tableStyleId>
              </a:tblPr>
              <a:tblGrid>
                <a:gridCol w="1219200">
                  <a:extLst>
                    <a:ext uri="{9D8B030D-6E8A-4147-A177-3AD203B41FA5}">
                      <a16:colId xmlns:a16="http://schemas.microsoft.com/office/drawing/2014/main" xmlns="" val="20000"/>
                    </a:ext>
                  </a:extLst>
                </a:gridCol>
                <a:gridCol w="2226506">
                  <a:extLst>
                    <a:ext uri="{9D8B030D-6E8A-4147-A177-3AD203B41FA5}">
                      <a16:colId xmlns:a16="http://schemas.microsoft.com/office/drawing/2014/main" xmlns="" val="20001"/>
                    </a:ext>
                  </a:extLst>
                </a:gridCol>
                <a:gridCol w="745294">
                  <a:extLst>
                    <a:ext uri="{9D8B030D-6E8A-4147-A177-3AD203B41FA5}">
                      <a16:colId xmlns:a16="http://schemas.microsoft.com/office/drawing/2014/main" xmlns="" val="20002"/>
                    </a:ext>
                  </a:extLst>
                </a:gridCol>
              </a:tblGrid>
              <a:tr h="337145">
                <a:tc gridSpan="3">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Doka</a:t>
                      </a:r>
                      <a:endParaRPr kumimoji="0" lang="en-US" sz="11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txBody>
                  <a:tcPr marL="3126" marR="3126" marT="3126" marB="0">
                    <a:solidFill>
                      <a:schemeClr val="accent3"/>
                    </a:solidFill>
                  </a:tcPr>
                </a:tc>
                <a:tc hMerge="1">
                  <a:txBody>
                    <a:bodyPr/>
                    <a:lstStyle/>
                    <a:p>
                      <a:pPr algn="l" fontAlgn="t"/>
                      <a:endParaRPr lang="en-US" sz="900" b="0" i="0" u="none" strike="noStrike" dirty="0">
                        <a:effectLst/>
                        <a:latin typeface="Times New Roman" pitchFamily="18" charset="0"/>
                        <a:cs typeface="Times New Roman" pitchFamily="18" charset="0"/>
                      </a:endParaRPr>
                    </a:p>
                  </a:txBody>
                  <a:tcPr marL="3126" marR="3126" marT="3126" marB="0"/>
                </a:tc>
                <a:tc hMerge="1">
                  <a:txBody>
                    <a:bodyPr/>
                    <a:lstStyle/>
                    <a:p>
                      <a:pPr algn="ctr" fontAlgn="t"/>
                      <a:endParaRPr lang="en-US" sz="9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0"/>
                  </a:ext>
                </a:extLst>
              </a:tr>
              <a:tr h="170284">
                <a:tc>
                  <a:txBody>
                    <a:bodyPr/>
                    <a:lstStyle/>
                    <a:p>
                      <a:pPr algn="ctr" fontAlgn="t"/>
                      <a:r>
                        <a:rPr lang="en-US" sz="1000" u="none" strike="noStrike" dirty="0">
                          <a:effectLst/>
                          <a:latin typeface="Times New Roman" pitchFamily="18" charset="0"/>
                          <a:cs typeface="Times New Roman" pitchFamily="18" charset="0"/>
                        </a:rPr>
                        <a:t>36</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pt-BR" sz="1000" u="none" strike="noStrike" dirty="0">
                          <a:effectLst/>
                          <a:latin typeface="Times New Roman" pitchFamily="18" charset="0"/>
                          <a:cs typeface="Times New Roman" pitchFamily="18" charset="0"/>
                        </a:rPr>
                        <a:t>Doka beam H20 eco N 4.50m</a:t>
                      </a:r>
                      <a:endParaRPr lang="pt-BR"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100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1"/>
                  </a:ext>
                </a:extLst>
              </a:tr>
              <a:tr h="170284">
                <a:tc>
                  <a:txBody>
                    <a:bodyPr/>
                    <a:lstStyle/>
                    <a:p>
                      <a:pPr algn="ctr" fontAlgn="t"/>
                      <a:r>
                        <a:rPr lang="en-US" sz="1000" u="none" strike="noStrike" dirty="0">
                          <a:effectLst/>
                          <a:latin typeface="Times New Roman" pitchFamily="18" charset="0"/>
                          <a:cs typeface="Times New Roman" pitchFamily="18" charset="0"/>
                        </a:rPr>
                        <a:t>37</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pt-BR" sz="1000" u="none" strike="noStrike" dirty="0">
                          <a:effectLst/>
                          <a:latin typeface="Times New Roman" pitchFamily="18" charset="0"/>
                          <a:cs typeface="Times New Roman" pitchFamily="18" charset="0"/>
                        </a:rPr>
                        <a:t>Doka beam H20 eco N 4.90m</a:t>
                      </a:r>
                      <a:endParaRPr lang="pt-BR"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340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2"/>
                  </a:ext>
                </a:extLst>
              </a:tr>
              <a:tr h="170284">
                <a:tc>
                  <a:txBody>
                    <a:bodyPr/>
                    <a:lstStyle/>
                    <a:p>
                      <a:pPr algn="ctr" fontAlgn="t"/>
                      <a:r>
                        <a:rPr lang="en-US" sz="1000" u="none" strike="noStrike" dirty="0">
                          <a:effectLst/>
                          <a:latin typeface="Times New Roman" pitchFamily="18" charset="0"/>
                          <a:cs typeface="Times New Roman" pitchFamily="18" charset="0"/>
                        </a:rPr>
                        <a:t>38</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pt-BR" sz="1000" u="none" strike="noStrike" dirty="0">
                          <a:effectLst/>
                          <a:latin typeface="Times New Roman" pitchFamily="18" charset="0"/>
                          <a:cs typeface="Times New Roman" pitchFamily="18" charset="0"/>
                        </a:rPr>
                        <a:t>Doka beam H20 eco N 5.90m</a:t>
                      </a:r>
                      <a:endParaRPr lang="pt-BR"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990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3"/>
                  </a:ext>
                </a:extLst>
              </a:tr>
              <a:tr h="170284">
                <a:tc>
                  <a:txBody>
                    <a:bodyPr/>
                    <a:lstStyle/>
                    <a:p>
                      <a:pPr algn="ctr" fontAlgn="t"/>
                      <a:r>
                        <a:rPr lang="en-US" sz="1000" u="none" strike="noStrike" dirty="0">
                          <a:effectLst/>
                          <a:latin typeface="Times New Roman" pitchFamily="18" charset="0"/>
                          <a:cs typeface="Times New Roman" pitchFamily="18" charset="0"/>
                        </a:rPr>
                        <a:t>39</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Lifting bracket</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600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4"/>
                  </a:ext>
                </a:extLst>
              </a:tr>
              <a:tr h="170284">
                <a:tc>
                  <a:txBody>
                    <a:bodyPr/>
                    <a:lstStyle/>
                    <a:p>
                      <a:pPr algn="ctr" fontAlgn="t"/>
                      <a:r>
                        <a:rPr lang="en-US" sz="1000" u="none" strike="noStrike">
                          <a:effectLst/>
                          <a:latin typeface="Times New Roman" pitchFamily="18" charset="0"/>
                          <a:cs typeface="Times New Roman" pitchFamily="18" charset="0"/>
                        </a:rPr>
                        <a:t>40</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err="1">
                          <a:effectLst/>
                          <a:latin typeface="Times New Roman" pitchFamily="18" charset="0"/>
                          <a:cs typeface="Times New Roman" pitchFamily="18" charset="0"/>
                        </a:rPr>
                        <a:t>Doka</a:t>
                      </a:r>
                      <a:r>
                        <a:rPr lang="en-US" sz="1000" u="none" strike="noStrike" dirty="0">
                          <a:effectLst/>
                          <a:latin typeface="Times New Roman" pitchFamily="18" charset="0"/>
                          <a:cs typeface="Times New Roman" pitchFamily="18" charset="0"/>
                        </a:rPr>
                        <a:t> floor prop </a:t>
                      </a:r>
                      <a:r>
                        <a:rPr lang="en-US" sz="1000" u="none" strike="noStrike" dirty="0" err="1">
                          <a:effectLst/>
                          <a:latin typeface="Times New Roman" pitchFamily="18" charset="0"/>
                          <a:cs typeface="Times New Roman" pitchFamily="18" charset="0"/>
                        </a:rPr>
                        <a:t>Eurex</a:t>
                      </a:r>
                      <a:r>
                        <a:rPr lang="en-US" sz="1000" u="none" strike="noStrike" dirty="0">
                          <a:effectLst/>
                          <a:latin typeface="Times New Roman" pitchFamily="18" charset="0"/>
                          <a:cs typeface="Times New Roman" pitchFamily="18" charset="0"/>
                        </a:rPr>
                        <a:t> 20 400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9840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5"/>
                  </a:ext>
                </a:extLst>
              </a:tr>
              <a:tr h="170284">
                <a:tc>
                  <a:txBody>
                    <a:bodyPr/>
                    <a:lstStyle/>
                    <a:p>
                      <a:pPr algn="ctr" fontAlgn="t"/>
                      <a:r>
                        <a:rPr lang="en-US" sz="1000" u="none" strike="noStrike" dirty="0">
                          <a:effectLst/>
                          <a:latin typeface="Times New Roman" pitchFamily="18" charset="0"/>
                          <a:cs typeface="Times New Roman" pitchFamily="18" charset="0"/>
                        </a:rPr>
                        <a:t>41</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Removable folding tripod</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2300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6"/>
                  </a:ext>
                </a:extLst>
              </a:tr>
              <a:tr h="170284">
                <a:tc>
                  <a:txBody>
                    <a:bodyPr/>
                    <a:lstStyle/>
                    <a:p>
                      <a:pPr algn="ctr" fontAlgn="t"/>
                      <a:r>
                        <a:rPr lang="en-US" sz="1000" u="none" strike="noStrike" dirty="0">
                          <a:effectLst/>
                          <a:latin typeface="Times New Roman" pitchFamily="18" charset="0"/>
                          <a:cs typeface="Times New Roman" pitchFamily="18" charset="0"/>
                        </a:rPr>
                        <a:t>42</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4-way head H20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2300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7"/>
                  </a:ext>
                </a:extLst>
              </a:tr>
              <a:tr h="170284">
                <a:tc>
                  <a:txBody>
                    <a:bodyPr/>
                    <a:lstStyle/>
                    <a:p>
                      <a:pPr algn="ctr" fontAlgn="t"/>
                      <a:r>
                        <a:rPr lang="en-US" sz="1000" u="none" strike="noStrike" dirty="0">
                          <a:effectLst/>
                          <a:latin typeface="Times New Roman" pitchFamily="18" charset="0"/>
                          <a:cs typeface="Times New Roman" pitchFamily="18" charset="0"/>
                        </a:rPr>
                        <a:t>43</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Supporting head H20 DF</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7540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8"/>
                  </a:ext>
                </a:extLst>
              </a:tr>
              <a:tr h="170284">
                <a:tc>
                  <a:txBody>
                    <a:bodyPr/>
                    <a:lstStyle/>
                    <a:p>
                      <a:pPr algn="ctr" fontAlgn="t"/>
                      <a:r>
                        <a:rPr lang="en-US" sz="1000" u="none" strike="noStrike">
                          <a:effectLst/>
                          <a:latin typeface="Times New Roman" pitchFamily="18" charset="0"/>
                          <a:cs typeface="Times New Roman" pitchFamily="18" charset="0"/>
                        </a:rPr>
                        <a:t>44</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Assembly angle </a:t>
                      </a:r>
                      <a:r>
                        <a:rPr lang="en-US" sz="1000" u="none" strike="noStrike" dirty="0" err="1">
                          <a:effectLst/>
                          <a:latin typeface="Times New Roman" pitchFamily="18" charset="0"/>
                          <a:cs typeface="Times New Roman" pitchFamily="18" charset="0"/>
                        </a:rPr>
                        <a:t>TopSO</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30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09"/>
                  </a:ext>
                </a:extLst>
              </a:tr>
              <a:tr h="170284">
                <a:tc>
                  <a:txBody>
                    <a:bodyPr/>
                    <a:lstStyle/>
                    <a:p>
                      <a:pPr algn="ctr" fontAlgn="t"/>
                      <a:r>
                        <a:rPr lang="en-US" sz="1000" u="none" strike="noStrike">
                          <a:effectLst/>
                          <a:latin typeface="Times New Roman" pitchFamily="18" charset="0"/>
                          <a:cs typeface="Times New Roman" pitchFamily="18" charset="0"/>
                        </a:rPr>
                        <a:t>45</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Tool box GF</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10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0"/>
                  </a:ext>
                </a:extLst>
              </a:tr>
              <a:tr h="170284">
                <a:tc>
                  <a:txBody>
                    <a:bodyPr/>
                    <a:lstStyle/>
                    <a:p>
                      <a:pPr algn="ctr" fontAlgn="t"/>
                      <a:r>
                        <a:rPr lang="en-US" sz="1000" u="none" strike="noStrike">
                          <a:effectLst/>
                          <a:latin typeface="Times New Roman" pitchFamily="18" charset="0"/>
                          <a:cs typeface="Times New Roman" pitchFamily="18" charset="0"/>
                        </a:rPr>
                        <a:t>46</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Strip tensioner B 5.00m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20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1"/>
                  </a:ext>
                </a:extLst>
              </a:tr>
              <a:tr h="170284">
                <a:tc>
                  <a:txBody>
                    <a:bodyPr/>
                    <a:lstStyle/>
                    <a:p>
                      <a:pPr algn="ctr" fontAlgn="t"/>
                      <a:r>
                        <a:rPr lang="en-US" sz="1000" u="none" strike="noStrike">
                          <a:effectLst/>
                          <a:latin typeface="Times New Roman" pitchFamily="18" charset="0"/>
                          <a:cs typeface="Times New Roman" pitchFamily="18" charset="0"/>
                        </a:rPr>
                        <a:t>47</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Tie rod wrench 15.0/20.0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20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2"/>
                  </a:ext>
                </a:extLst>
              </a:tr>
              <a:tr h="170284">
                <a:tc>
                  <a:txBody>
                    <a:bodyPr/>
                    <a:lstStyle/>
                    <a:p>
                      <a:pPr algn="ctr" fontAlgn="t"/>
                      <a:r>
                        <a:rPr lang="en-US" sz="1000" u="none" strike="noStrike">
                          <a:effectLst/>
                          <a:latin typeface="Times New Roman" pitchFamily="18" charset="0"/>
                          <a:cs typeface="Times New Roman" pitchFamily="18" charset="0"/>
                        </a:rPr>
                        <a:t>48</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Top scaffold bracket L painted</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400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3"/>
                  </a:ext>
                </a:extLst>
              </a:tr>
              <a:tr h="170284">
                <a:tc>
                  <a:txBody>
                    <a:bodyPr/>
                    <a:lstStyle/>
                    <a:p>
                      <a:pPr algn="ctr" fontAlgn="t"/>
                      <a:r>
                        <a:rPr lang="en-US" sz="1000" u="none" strike="noStrike">
                          <a:effectLst/>
                          <a:latin typeface="Times New Roman" pitchFamily="18" charset="0"/>
                          <a:cs typeface="Times New Roman" pitchFamily="18" charset="0"/>
                        </a:rPr>
                        <a:t>49</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Waling clamp H20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9380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4"/>
                  </a:ext>
                </a:extLst>
              </a:tr>
              <a:tr h="170284">
                <a:tc>
                  <a:txBody>
                    <a:bodyPr/>
                    <a:lstStyle/>
                    <a:p>
                      <a:pPr algn="ctr" fontAlgn="t"/>
                      <a:r>
                        <a:rPr lang="en-US" sz="1000" u="none" strike="noStrike">
                          <a:effectLst/>
                          <a:latin typeface="Times New Roman" pitchFamily="18" charset="0"/>
                          <a:cs typeface="Times New Roman" pitchFamily="18" charset="0"/>
                        </a:rPr>
                        <a:t>50</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Beam screw S 8/60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3400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5"/>
                  </a:ext>
                </a:extLst>
              </a:tr>
              <a:tr h="170284">
                <a:tc>
                  <a:txBody>
                    <a:bodyPr/>
                    <a:lstStyle/>
                    <a:p>
                      <a:pPr algn="ctr" fontAlgn="t"/>
                      <a:r>
                        <a:rPr lang="en-US" sz="1000" u="none" strike="noStrike">
                          <a:effectLst/>
                          <a:latin typeface="Times New Roman" pitchFamily="18" charset="0"/>
                          <a:cs typeface="Times New Roman" pitchFamily="18" charset="0"/>
                        </a:rPr>
                        <a:t>51</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Cone screw B 7cm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240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6"/>
                  </a:ext>
                </a:extLst>
              </a:tr>
              <a:tr h="170284">
                <a:tc>
                  <a:txBody>
                    <a:bodyPr/>
                    <a:lstStyle/>
                    <a:p>
                      <a:pPr algn="ctr" fontAlgn="t"/>
                      <a:r>
                        <a:rPr lang="en-US" sz="1000" u="none" strike="noStrike">
                          <a:effectLst/>
                          <a:latin typeface="Times New Roman" pitchFamily="18" charset="0"/>
                          <a:cs typeface="Times New Roman" pitchFamily="18" charset="0"/>
                        </a:rPr>
                        <a:t>52</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Positioning clamp M30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150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7"/>
                  </a:ext>
                </a:extLst>
              </a:tr>
              <a:tr h="170284">
                <a:tc>
                  <a:txBody>
                    <a:bodyPr/>
                    <a:lstStyle/>
                    <a:p>
                      <a:pPr algn="ctr" fontAlgn="t"/>
                      <a:r>
                        <a:rPr lang="en-US" sz="1000" u="none" strike="noStrike">
                          <a:effectLst/>
                          <a:latin typeface="Times New Roman" pitchFamily="18" charset="0"/>
                          <a:cs typeface="Times New Roman" pitchFamily="18" charset="0"/>
                        </a:rPr>
                        <a:t>53</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Sealing sleeve K 15.0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b"/>
                      <a:r>
                        <a:rPr lang="en-US" sz="1000" u="none" strike="noStrike" dirty="0">
                          <a:effectLst/>
                          <a:latin typeface="Times New Roman" pitchFamily="18" charset="0"/>
                          <a:cs typeface="Times New Roman" pitchFamily="18" charset="0"/>
                        </a:rPr>
                        <a:t>1500 pcs</a:t>
                      </a:r>
                      <a:endParaRPr lang="en-US" sz="1000" b="0" i="0" u="none" strike="noStrike" dirty="0">
                        <a:effectLst/>
                        <a:latin typeface="Times New Roman" pitchFamily="18" charset="0"/>
                        <a:cs typeface="Times New Roman" pitchFamily="18" charset="0"/>
                      </a:endParaRPr>
                    </a:p>
                  </a:txBody>
                  <a:tcPr marL="3126" marR="3126" marT="3126" marB="0" anchor="b"/>
                </a:tc>
                <a:extLst>
                  <a:ext uri="{0D108BD9-81ED-4DB2-BD59-A6C34878D82A}">
                    <a16:rowId xmlns:a16="http://schemas.microsoft.com/office/drawing/2014/main" xmlns="" val="10018"/>
                  </a:ext>
                </a:extLst>
              </a:tr>
              <a:tr h="170284">
                <a:tc>
                  <a:txBody>
                    <a:bodyPr/>
                    <a:lstStyle/>
                    <a:p>
                      <a:pPr algn="ctr" fontAlgn="t"/>
                      <a:r>
                        <a:rPr lang="en-US" sz="1000" u="none" strike="noStrike">
                          <a:effectLst/>
                          <a:latin typeface="Times New Roman" pitchFamily="18" charset="0"/>
                          <a:cs typeface="Times New Roman" pitchFamily="18" charset="0"/>
                        </a:rPr>
                        <a:t>54</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Stop anchor 15.0 16cm</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a:effectLst/>
                          <a:latin typeface="Times New Roman" pitchFamily="18" charset="0"/>
                          <a:cs typeface="Times New Roman" pitchFamily="18" charset="0"/>
                        </a:rPr>
                        <a:t>1500 pcs</a:t>
                      </a:r>
                      <a:endParaRPr lang="en-US" sz="1000" b="0" i="0" u="none" strike="noStrike">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19"/>
                  </a:ext>
                </a:extLst>
              </a:tr>
              <a:tr h="170284">
                <a:tc>
                  <a:txBody>
                    <a:bodyPr/>
                    <a:lstStyle/>
                    <a:p>
                      <a:pPr algn="ctr" fontAlgn="t"/>
                      <a:r>
                        <a:rPr lang="en-US" sz="1000" u="none" strike="noStrike">
                          <a:effectLst/>
                          <a:latin typeface="Times New Roman" pitchFamily="18" charset="0"/>
                          <a:cs typeface="Times New Roman" pitchFamily="18" charset="0"/>
                        </a:rPr>
                        <a:t>55</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Universal climbing cone 15.0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240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0"/>
                  </a:ext>
                </a:extLst>
              </a:tr>
              <a:tr h="170284">
                <a:tc>
                  <a:txBody>
                    <a:bodyPr/>
                    <a:lstStyle/>
                    <a:p>
                      <a:pPr algn="ctr" fontAlgn="t"/>
                      <a:r>
                        <a:rPr lang="en-US" sz="1000" u="none" strike="noStrike">
                          <a:effectLst/>
                          <a:latin typeface="Times New Roman" pitchFamily="18" charset="0"/>
                          <a:cs typeface="Times New Roman" pitchFamily="18" charset="0"/>
                        </a:rPr>
                        <a:t>56</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Formwork element connector FF20/50 Z</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290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1"/>
                  </a:ext>
                </a:extLst>
              </a:tr>
              <a:tr h="170284">
                <a:tc>
                  <a:txBody>
                    <a:bodyPr/>
                    <a:lstStyle/>
                    <a:p>
                      <a:pPr algn="ctr" fontAlgn="t"/>
                      <a:r>
                        <a:rPr lang="en-US" sz="1000" u="none" strike="noStrike">
                          <a:effectLst/>
                          <a:latin typeface="Times New Roman" pitchFamily="18" charset="0"/>
                          <a:cs typeface="Times New Roman" pitchFamily="18" charset="0"/>
                        </a:rPr>
                        <a:t>57</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Adjustable waling extension FF20/50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110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2"/>
                  </a:ext>
                </a:extLst>
              </a:tr>
              <a:tr h="170284">
                <a:tc>
                  <a:txBody>
                    <a:bodyPr/>
                    <a:lstStyle/>
                    <a:p>
                      <a:pPr algn="ctr" fontAlgn="t"/>
                      <a:r>
                        <a:rPr lang="en-US" sz="1000" u="none" strike="noStrike">
                          <a:effectLst/>
                          <a:latin typeface="Times New Roman" pitchFamily="18" charset="0"/>
                          <a:cs typeface="Times New Roman" pitchFamily="18" charset="0"/>
                        </a:rPr>
                        <a:t>58</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Beam clamp </a:t>
                      </a:r>
                      <a:r>
                        <a:rPr lang="en-US" sz="1000" u="none" strike="noStrike" dirty="0" err="1">
                          <a:effectLst/>
                          <a:latin typeface="Times New Roman" pitchFamily="18" charset="0"/>
                          <a:cs typeface="Times New Roman" pitchFamily="18" charset="0"/>
                        </a:rPr>
                        <a:t>TopSO</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600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3"/>
                  </a:ext>
                </a:extLst>
              </a:tr>
              <a:tr h="170284">
                <a:tc>
                  <a:txBody>
                    <a:bodyPr/>
                    <a:lstStyle/>
                    <a:p>
                      <a:pPr algn="ctr" fontAlgn="t"/>
                      <a:r>
                        <a:rPr lang="en-US" sz="1000" u="none" strike="noStrike">
                          <a:effectLst/>
                          <a:latin typeface="Times New Roman" pitchFamily="18" charset="0"/>
                          <a:cs typeface="Times New Roman" pitchFamily="18" charset="0"/>
                        </a:rPr>
                        <a:t>59</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Internal angle plate H20 </a:t>
                      </a:r>
                      <a:r>
                        <a:rPr lang="en-US" sz="1000" u="none" strike="noStrike" dirty="0" err="1">
                          <a:effectLst/>
                          <a:latin typeface="Times New Roman" pitchFamily="18" charset="0"/>
                          <a:cs typeface="Times New Roman" pitchFamily="18" charset="0"/>
                        </a:rPr>
                        <a:t>TopSO</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120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4"/>
                  </a:ext>
                </a:extLst>
              </a:tr>
              <a:tr h="170284">
                <a:tc>
                  <a:txBody>
                    <a:bodyPr/>
                    <a:lstStyle/>
                    <a:p>
                      <a:pPr algn="ctr" fontAlgn="t"/>
                      <a:r>
                        <a:rPr lang="en-US" sz="1000" u="none" strike="noStrike">
                          <a:effectLst/>
                          <a:latin typeface="Times New Roman" pitchFamily="18" charset="0"/>
                          <a:cs typeface="Times New Roman" pitchFamily="18" charset="0"/>
                        </a:rPr>
                        <a:t>60</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Assembly angle </a:t>
                      </a:r>
                      <a:r>
                        <a:rPr lang="en-US" sz="1000" u="none" strike="noStrike" dirty="0" err="1">
                          <a:effectLst/>
                          <a:latin typeface="Times New Roman" pitchFamily="18" charset="0"/>
                          <a:cs typeface="Times New Roman" pitchFamily="18" charset="0"/>
                        </a:rPr>
                        <a:t>TopSO</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10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5"/>
                  </a:ext>
                </a:extLst>
              </a:tr>
              <a:tr h="170284">
                <a:tc>
                  <a:txBody>
                    <a:bodyPr/>
                    <a:lstStyle/>
                    <a:p>
                      <a:pPr algn="ctr" fontAlgn="t"/>
                      <a:r>
                        <a:rPr lang="en-US" sz="1000" u="none" strike="noStrike">
                          <a:effectLst/>
                          <a:latin typeface="Times New Roman" pitchFamily="18" charset="0"/>
                          <a:cs typeface="Times New Roman" pitchFamily="18" charset="0"/>
                        </a:rPr>
                        <a:t>61</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Anchoring plate FF20/50</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80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6"/>
                  </a:ext>
                </a:extLst>
              </a:tr>
              <a:tr h="170284">
                <a:tc>
                  <a:txBody>
                    <a:bodyPr/>
                    <a:lstStyle/>
                    <a:p>
                      <a:pPr algn="ctr" fontAlgn="t"/>
                      <a:r>
                        <a:rPr lang="en-US" sz="1000" u="none" strike="noStrike">
                          <a:effectLst/>
                          <a:latin typeface="Times New Roman" pitchFamily="18" charset="0"/>
                          <a:cs typeface="Times New Roman" pitchFamily="18" charset="0"/>
                        </a:rPr>
                        <a:t>62</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nl-NL" sz="1000" u="none" strike="noStrike" dirty="0">
                          <a:effectLst/>
                          <a:latin typeface="Times New Roman" pitchFamily="18" charset="0"/>
                          <a:cs typeface="Times New Roman" pitchFamily="18" charset="0"/>
                        </a:rPr>
                        <a:t>Doka Prop EUREX 20 350</a:t>
                      </a:r>
                      <a:endParaRPr lang="nl-NL"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1500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7"/>
                  </a:ext>
                </a:extLst>
              </a:tr>
              <a:tr h="170284">
                <a:tc>
                  <a:txBody>
                    <a:bodyPr/>
                    <a:lstStyle/>
                    <a:p>
                      <a:pPr algn="ctr" fontAlgn="t"/>
                      <a:r>
                        <a:rPr lang="en-US" sz="1000" u="none" strike="noStrike">
                          <a:effectLst/>
                          <a:latin typeface="Times New Roman" pitchFamily="18" charset="0"/>
                          <a:cs typeface="Times New Roman" pitchFamily="18" charset="0"/>
                        </a:rPr>
                        <a:t>63</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err="1">
                          <a:effectLst/>
                          <a:latin typeface="Times New Roman" pitchFamily="18" charset="0"/>
                          <a:cs typeface="Times New Roman" pitchFamily="18" charset="0"/>
                        </a:rPr>
                        <a:t>Doka</a:t>
                      </a:r>
                      <a:r>
                        <a:rPr lang="en-US" sz="1000" u="none" strike="noStrike" dirty="0">
                          <a:effectLst/>
                          <a:latin typeface="Times New Roman" pitchFamily="18" charset="0"/>
                          <a:cs typeface="Times New Roman" pitchFamily="18" charset="0"/>
                        </a:rPr>
                        <a:t> floor Prop EUREX 20 350 </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ctr" fontAlgn="t"/>
                      <a:r>
                        <a:rPr lang="en-US" sz="1000" u="none" strike="noStrike" dirty="0">
                          <a:effectLst/>
                          <a:latin typeface="Times New Roman" pitchFamily="18" charset="0"/>
                          <a:cs typeface="Times New Roman" pitchFamily="18" charset="0"/>
                        </a:rPr>
                        <a:t>500 pcs</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8"/>
                  </a:ext>
                </a:extLst>
              </a:tr>
              <a:tr h="170284">
                <a:tc>
                  <a:txBody>
                    <a:bodyPr/>
                    <a:lstStyle/>
                    <a:p>
                      <a:pPr algn="ctr" fontAlgn="t"/>
                      <a:r>
                        <a:rPr lang="en-US" sz="1000" u="none" strike="noStrike">
                          <a:effectLst/>
                          <a:latin typeface="Times New Roman" pitchFamily="18" charset="0"/>
                          <a:cs typeface="Times New Roman" pitchFamily="18" charset="0"/>
                        </a:rPr>
                        <a:t>64</a:t>
                      </a:r>
                      <a:endParaRPr lang="en-US" sz="1000" b="0" i="0" u="none" strike="noStrike">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Scaffolding</a:t>
                      </a:r>
                      <a:endParaRPr lang="en-US" sz="1000" b="0" i="0" u="none" strike="noStrike" dirty="0">
                        <a:effectLst/>
                        <a:latin typeface="Times New Roman" pitchFamily="18" charset="0"/>
                        <a:cs typeface="Times New Roman" pitchFamily="18" charset="0"/>
                      </a:endParaRPr>
                    </a:p>
                  </a:txBody>
                  <a:tcPr marL="3126" marR="3126" marT="3126" marB="0"/>
                </a:tc>
                <a:tc>
                  <a:txBody>
                    <a:bodyPr/>
                    <a:lstStyle/>
                    <a:p>
                      <a:pPr algn="l" fontAlgn="t"/>
                      <a:r>
                        <a:rPr lang="en-US" sz="1000" u="none" strike="noStrike" dirty="0">
                          <a:effectLst/>
                          <a:latin typeface="Times New Roman" pitchFamily="18" charset="0"/>
                          <a:cs typeface="Times New Roman" pitchFamily="18" charset="0"/>
                        </a:rPr>
                        <a:t>4500 m2</a:t>
                      </a:r>
                      <a:endParaRPr lang="en-US" sz="1000" b="0" i="0" u="none" strike="noStrike" dirty="0">
                        <a:effectLst/>
                        <a:latin typeface="Times New Roman" pitchFamily="18" charset="0"/>
                        <a:cs typeface="Times New Roman" pitchFamily="18" charset="0"/>
                      </a:endParaRPr>
                    </a:p>
                  </a:txBody>
                  <a:tcPr marL="3126" marR="3126" marT="3126" marB="0"/>
                </a:tc>
                <a:extLst>
                  <a:ext uri="{0D108BD9-81ED-4DB2-BD59-A6C34878D82A}">
                    <a16:rowId xmlns:a16="http://schemas.microsoft.com/office/drawing/2014/main" xmlns="" val="10029"/>
                  </a:ext>
                </a:extLst>
              </a:tr>
            </a:tbl>
          </a:graphicData>
        </a:graphic>
      </p:graphicFrame>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1000" y="933178"/>
            <a:ext cx="3733800" cy="4191000"/>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12545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91400" y="3009898"/>
            <a:ext cx="1752600" cy="2169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dirty="0">
              <a:solidFill>
                <a:prstClr val="white"/>
              </a:solidFill>
            </a:endParaRPr>
          </a:p>
        </p:txBody>
      </p:sp>
      <p:cxnSp>
        <p:nvCxnSpPr>
          <p:cNvPr id="8" name="Straight Connector 7"/>
          <p:cNvCxnSpPr/>
          <p:nvPr/>
        </p:nvCxnSpPr>
        <p:spPr>
          <a:xfrm>
            <a:off x="4114800" y="3287485"/>
            <a:ext cx="5029200" cy="0"/>
          </a:xfrm>
          <a:prstGeom prst="line">
            <a:avLst/>
          </a:prstGeom>
        </p:spPr>
        <p:style>
          <a:lnRef idx="2">
            <a:schemeClr val="accent3"/>
          </a:lnRef>
          <a:fillRef idx="0">
            <a:schemeClr val="accent3"/>
          </a:fillRef>
          <a:effectRef idx="1">
            <a:schemeClr val="accent3"/>
          </a:effectRef>
          <a:fontRef idx="minor">
            <a:schemeClr val="tx1"/>
          </a:fontRef>
        </p:style>
      </p:cxnSp>
      <p:sp>
        <p:nvSpPr>
          <p:cNvPr id="2" name="Rectangle 1"/>
          <p:cNvSpPr/>
          <p:nvPr/>
        </p:nvSpPr>
        <p:spPr>
          <a:xfrm>
            <a:off x="4114800" y="2936165"/>
            <a:ext cx="3750089" cy="307777"/>
          </a:xfrm>
          <a:prstGeom prst="rect">
            <a:avLst/>
          </a:prstGeom>
        </p:spPr>
        <p:txBody>
          <a:bodyPr wrap="square">
            <a:spAutoFit/>
          </a:bodyPr>
          <a:lstStyle/>
          <a:p>
            <a:pPr lvl="0"/>
            <a:r>
              <a:rPr lang="en-US" sz="1400" b="1" dirty="0">
                <a:solidFill>
                  <a:prstClr val="white"/>
                </a:solidFill>
              </a:rPr>
              <a:t>QUALITY MANAGEMENT SYSTEM</a:t>
            </a:r>
          </a:p>
        </p:txBody>
      </p:sp>
      <p:cxnSp>
        <p:nvCxnSpPr>
          <p:cNvPr id="12" name="Straight Connector 11"/>
          <p:cNvCxnSpPr/>
          <p:nvPr/>
        </p:nvCxnSpPr>
        <p:spPr>
          <a:xfrm>
            <a:off x="0" y="2932954"/>
            <a:ext cx="4114800" cy="3211"/>
          </a:xfrm>
          <a:prstGeom prst="line">
            <a:avLst/>
          </a:prstGeom>
        </p:spPr>
        <p:style>
          <a:lnRef idx="2">
            <a:schemeClr val="accent3"/>
          </a:lnRef>
          <a:fillRef idx="0">
            <a:schemeClr val="accent3"/>
          </a:fillRef>
          <a:effectRef idx="1">
            <a:schemeClr val="accent3"/>
          </a:effectRef>
          <a:fontRef idx="minor">
            <a:schemeClr val="tx1"/>
          </a:fontRef>
        </p:style>
      </p:cxnSp>
      <p:sp>
        <p:nvSpPr>
          <p:cNvPr id="10" name="Rectangle 9"/>
          <p:cNvSpPr/>
          <p:nvPr/>
        </p:nvSpPr>
        <p:spPr>
          <a:xfrm>
            <a:off x="-1" y="3004455"/>
            <a:ext cx="4114801" cy="2224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695997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6019801" y="152400"/>
            <a:ext cx="3124199" cy="22942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
        <p:nvSpPr>
          <p:cNvPr id="3" name="Rectangle 2"/>
          <p:cNvSpPr/>
          <p:nvPr/>
        </p:nvSpPr>
        <p:spPr>
          <a:xfrm>
            <a:off x="457200" y="511535"/>
            <a:ext cx="8305800" cy="287643"/>
          </a:xfrm>
          <a:prstGeom prst="rect">
            <a:avLst/>
          </a:prstGeom>
        </p:spPr>
        <p:txBody>
          <a:bodyPr wrap="square">
            <a:spAutoFit/>
          </a:bodyPr>
          <a:lstStyle/>
          <a:p>
            <a:pPr algn="ctr">
              <a:lnSpc>
                <a:spcPct val="115000"/>
              </a:lnSpc>
              <a:spcAft>
                <a:spcPts val="1000"/>
              </a:spcAft>
            </a:pPr>
            <a:endParaRPr lang="en-US" sz="1200" dirty="0">
              <a:solidFill>
                <a:prstClr val="white"/>
              </a:solidFill>
              <a:latin typeface="Times New Roman" pitchFamily="18" charset="0"/>
              <a:cs typeface="Times New Roman" pitchFamily="18" charset="0"/>
            </a:endParaRPr>
          </a:p>
        </p:txBody>
      </p:sp>
      <p:sp>
        <p:nvSpPr>
          <p:cNvPr id="7" name="Rectangle 2"/>
          <p:cNvSpPr>
            <a:spLocks noChangeArrowheads="1"/>
          </p:cNvSpPr>
          <p:nvPr/>
        </p:nvSpPr>
        <p:spPr bwMode="auto">
          <a:xfrm>
            <a:off x="43542" y="3754069"/>
            <a:ext cx="87956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tabLst>
                <a:tab pos="4676775" algn="l"/>
              </a:tabLst>
            </a:pPr>
            <a:endParaRPr lang="en-US" dirty="0">
              <a:solidFill>
                <a:prstClr val="white"/>
              </a:solidFill>
              <a:latin typeface="Arial" pitchFamily="34" charset="0"/>
              <a:cs typeface="Arial" pitchFamily="34" charset="0"/>
            </a:endParaRPr>
          </a:p>
        </p:txBody>
      </p:sp>
      <p:sp>
        <p:nvSpPr>
          <p:cNvPr id="2" name="Rectangle 1"/>
          <p:cNvSpPr/>
          <p:nvPr/>
        </p:nvSpPr>
        <p:spPr>
          <a:xfrm>
            <a:off x="605245" y="1143000"/>
            <a:ext cx="7391400" cy="462690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a:lnSpc>
                <a:spcPct val="115000"/>
              </a:lnSpc>
              <a:spcAft>
                <a:spcPts val="1000"/>
              </a:spcAft>
            </a:pPr>
            <a:r>
              <a:rPr lang="en-GB" sz="2000" dirty="0">
                <a:solidFill>
                  <a:prstClr val="black"/>
                </a:solidFill>
                <a:latin typeface="Times New Roman" pitchFamily="18" charset="0"/>
                <a:ea typeface="Calibri"/>
                <a:cs typeface="Times New Roman" pitchFamily="18" charset="0"/>
              </a:rPr>
              <a:t>NANTONG ERJIAN CONTRACTING CO. L.L.C </a:t>
            </a:r>
            <a:r>
              <a:rPr lang="en-US" sz="2000" dirty="0">
                <a:solidFill>
                  <a:prstClr val="black"/>
                </a:solidFill>
                <a:latin typeface="Times New Roman" pitchFamily="18" charset="0"/>
                <a:ea typeface="Calibri"/>
                <a:cs typeface="Times New Roman" pitchFamily="18" charset="0"/>
              </a:rPr>
              <a:t>. has consistently developed a reputation for quality work and on time provider of high class construction, on which it continued to build in order to maintain the admiration and satisfaction of all Clients.</a:t>
            </a:r>
            <a:endParaRPr lang="en-US" sz="1600" dirty="0">
              <a:solidFill>
                <a:prstClr val="black"/>
              </a:solidFill>
              <a:latin typeface="Times New Roman" pitchFamily="18" charset="0"/>
              <a:ea typeface="Calibri"/>
              <a:cs typeface="Times New Roman" pitchFamily="18" charset="0"/>
            </a:endParaRPr>
          </a:p>
          <a:p>
            <a:pPr lvl="0" algn="just">
              <a:lnSpc>
                <a:spcPct val="115000"/>
              </a:lnSpc>
              <a:spcAft>
                <a:spcPts val="1000"/>
              </a:spcAft>
            </a:pPr>
            <a:r>
              <a:rPr lang="en-US" sz="2000" dirty="0">
                <a:solidFill>
                  <a:prstClr val="black"/>
                </a:solidFill>
                <a:latin typeface="Times New Roman" pitchFamily="18" charset="0"/>
                <a:ea typeface="Calibri"/>
                <a:cs typeface="Times New Roman" pitchFamily="18" charset="0"/>
              </a:rPr>
              <a:t>As we grow, </a:t>
            </a:r>
            <a:r>
              <a:rPr lang="en-GB" sz="2000" dirty="0">
                <a:solidFill>
                  <a:prstClr val="black"/>
                </a:solidFill>
                <a:latin typeface="Times New Roman" pitchFamily="18" charset="0"/>
                <a:ea typeface="Calibri"/>
                <a:cs typeface="Times New Roman" pitchFamily="18" charset="0"/>
              </a:rPr>
              <a:t>NANTONG ERJIAN CONTRACTING CO. L.L.C </a:t>
            </a:r>
            <a:r>
              <a:rPr lang="en-US" sz="2000" dirty="0">
                <a:solidFill>
                  <a:prstClr val="black"/>
                </a:solidFill>
                <a:latin typeface="Times New Roman" pitchFamily="18" charset="0"/>
                <a:ea typeface="Calibri"/>
                <a:cs typeface="Times New Roman" pitchFamily="18" charset="0"/>
              </a:rPr>
              <a:t>. shall remain committed to developing its Quality Management System and maintaining trustworthy partnerships with its Clients.</a:t>
            </a:r>
            <a:endParaRPr lang="en-US" sz="1600" dirty="0">
              <a:solidFill>
                <a:prstClr val="black"/>
              </a:solidFill>
              <a:latin typeface="Times New Roman" pitchFamily="18" charset="0"/>
              <a:ea typeface="Calibri"/>
              <a:cs typeface="Times New Roman" pitchFamily="18" charset="0"/>
            </a:endParaRPr>
          </a:p>
          <a:p>
            <a:pPr lvl="0" algn="just">
              <a:lnSpc>
                <a:spcPct val="115000"/>
              </a:lnSpc>
              <a:spcAft>
                <a:spcPts val="1000"/>
              </a:spcAft>
            </a:pPr>
            <a:r>
              <a:rPr lang="en-US" sz="2000" b="1" dirty="0">
                <a:solidFill>
                  <a:prstClr val="black"/>
                </a:solidFill>
                <a:latin typeface="Times New Roman" pitchFamily="18" charset="0"/>
                <a:ea typeface="Calibri"/>
                <a:cs typeface="Times New Roman" pitchFamily="18" charset="0"/>
              </a:rPr>
              <a:t>“The Company of choice for quality construction”</a:t>
            </a:r>
            <a:endParaRPr lang="en-US" sz="1600" dirty="0">
              <a:solidFill>
                <a:prstClr val="black"/>
              </a:solidFill>
              <a:latin typeface="Times New Roman" pitchFamily="18" charset="0"/>
              <a:ea typeface="Calibri"/>
              <a:cs typeface="Times New Roman" pitchFamily="18" charset="0"/>
            </a:endParaRPr>
          </a:p>
          <a:p>
            <a:pPr lvl="0" algn="just">
              <a:lnSpc>
                <a:spcPct val="115000"/>
              </a:lnSpc>
              <a:spcAft>
                <a:spcPts val="1000"/>
              </a:spcAft>
              <a:tabLst>
                <a:tab pos="4676775" algn="l"/>
              </a:tabLst>
            </a:pPr>
            <a:r>
              <a:rPr lang="en-US" sz="2000" dirty="0">
                <a:solidFill>
                  <a:prstClr val="black"/>
                </a:solidFill>
                <a:latin typeface="Times New Roman" pitchFamily="18" charset="0"/>
                <a:ea typeface="Calibri"/>
                <a:cs typeface="Times New Roman" pitchFamily="18" charset="0"/>
              </a:rPr>
              <a:t>Signed………………………..	Date…………</a:t>
            </a:r>
            <a:endParaRPr lang="en-US" sz="1600" dirty="0">
              <a:solidFill>
                <a:prstClr val="black"/>
              </a:solidFill>
              <a:latin typeface="Times New Roman" pitchFamily="18" charset="0"/>
              <a:ea typeface="Calibri"/>
              <a:cs typeface="Times New Roman" pitchFamily="18" charset="0"/>
            </a:endParaRPr>
          </a:p>
          <a:p>
            <a:pPr lvl="0" algn="just">
              <a:lnSpc>
                <a:spcPct val="115000"/>
              </a:lnSpc>
              <a:spcAft>
                <a:spcPts val="1000"/>
              </a:spcAft>
            </a:pPr>
            <a:r>
              <a:rPr lang="en-US" sz="2000" b="1" dirty="0">
                <a:solidFill>
                  <a:prstClr val="black"/>
                </a:solidFill>
                <a:latin typeface="Times New Roman" pitchFamily="18" charset="0"/>
                <a:ea typeface="Calibri"/>
                <a:cs typeface="Times New Roman" pitchFamily="18" charset="0"/>
              </a:rPr>
              <a:t> </a:t>
            </a:r>
          </a:p>
          <a:p>
            <a:pPr lvl="0" algn="just">
              <a:lnSpc>
                <a:spcPct val="115000"/>
              </a:lnSpc>
              <a:spcAft>
                <a:spcPts val="1000"/>
              </a:spcAft>
            </a:pPr>
            <a:r>
              <a:rPr lang="en-US" sz="2000" b="1" dirty="0" smtClean="0">
                <a:solidFill>
                  <a:prstClr val="black"/>
                </a:solidFill>
                <a:latin typeface="Times New Roman" pitchFamily="18" charset="0"/>
                <a:ea typeface="Calibri"/>
                <a:cs typeface="Times New Roman" pitchFamily="18" charset="0"/>
              </a:rPr>
              <a:t>President</a:t>
            </a:r>
            <a:endParaRPr lang="en-US" sz="1600" dirty="0">
              <a:solidFill>
                <a:prstClr val="black"/>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4189474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717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6008915" y="152399"/>
            <a:ext cx="3124199" cy="271751"/>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
        <p:nvSpPr>
          <p:cNvPr id="2" name="Rectangle 1"/>
          <p:cNvSpPr/>
          <p:nvPr/>
        </p:nvSpPr>
        <p:spPr>
          <a:xfrm>
            <a:off x="457200" y="533400"/>
            <a:ext cx="7772400" cy="61722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lnSpc>
                <a:spcPct val="115000"/>
              </a:lnSpc>
              <a:spcAft>
                <a:spcPts val="1000"/>
              </a:spcAft>
            </a:pPr>
            <a:r>
              <a:rPr lang="en-US" sz="1400" b="1" dirty="0">
                <a:solidFill>
                  <a:schemeClr val="bg1"/>
                </a:solidFill>
                <a:latin typeface="Times New Roman" pitchFamily="18" charset="0"/>
                <a:ea typeface="Calibri"/>
                <a:cs typeface="Times New Roman" pitchFamily="18" charset="0"/>
              </a:rPr>
              <a:t>Quality policy</a:t>
            </a:r>
            <a:endParaRPr lang="en-US" sz="1400" dirty="0">
              <a:solidFill>
                <a:schemeClr val="bg1"/>
              </a:solidFill>
              <a:latin typeface="Times New Roman" pitchFamily="18" charset="0"/>
              <a:ea typeface="Calibri"/>
              <a:cs typeface="Times New Roman" pitchFamily="18" charset="0"/>
            </a:endParaRPr>
          </a:p>
          <a:p>
            <a:pPr lvl="0" algn="just">
              <a:lnSpc>
                <a:spcPct val="115000"/>
              </a:lnSpc>
              <a:spcAft>
                <a:spcPts val="1000"/>
              </a:spcAft>
            </a:pPr>
            <a:r>
              <a:rPr lang="en-US" sz="1400" dirty="0">
                <a:solidFill>
                  <a:schemeClr val="bg1"/>
                </a:solidFill>
                <a:latin typeface="Times New Roman" pitchFamily="18" charset="0"/>
                <a:ea typeface="Calibri"/>
                <a:cs typeface="Times New Roman" pitchFamily="18" charset="0"/>
              </a:rPr>
              <a:t>The Executive Management of </a:t>
            </a:r>
            <a:r>
              <a:rPr lang="en-GB" sz="1400" dirty="0">
                <a:solidFill>
                  <a:schemeClr val="bg1"/>
                </a:solidFill>
                <a:latin typeface="Times New Roman" pitchFamily="18" charset="0"/>
                <a:ea typeface="Calibri"/>
                <a:cs typeface="Times New Roman" pitchFamily="18" charset="0"/>
              </a:rPr>
              <a:t>NANTONG ERJIAN CONTRACTING CO. L.L.C</a:t>
            </a:r>
            <a:r>
              <a:rPr lang="en-US" sz="1400" dirty="0">
                <a:solidFill>
                  <a:schemeClr val="bg1"/>
                </a:solidFill>
                <a:latin typeface="Times New Roman" pitchFamily="18" charset="0"/>
                <a:ea typeface="Calibri"/>
                <a:cs typeface="Times New Roman" pitchFamily="18" charset="0"/>
              </a:rPr>
              <a:t>. is committed to achieving, maintaining and improving its services to provide the highest level of Client satisfaction.</a:t>
            </a:r>
          </a:p>
          <a:p>
            <a:pPr lvl="0" algn="just">
              <a:lnSpc>
                <a:spcPct val="115000"/>
              </a:lnSpc>
              <a:spcAft>
                <a:spcPts val="1000"/>
              </a:spcAft>
            </a:pPr>
            <a:r>
              <a:rPr lang="en-US" sz="1400" dirty="0">
                <a:solidFill>
                  <a:schemeClr val="bg1"/>
                </a:solidFill>
                <a:latin typeface="Times New Roman" pitchFamily="18" charset="0"/>
                <a:ea typeface="Calibri"/>
                <a:cs typeface="Times New Roman" pitchFamily="18" charset="0"/>
              </a:rPr>
              <a:t>To achieve this overall objective it is the Company’s intention to thoroughly understand the needs and requirements of each Client, to agree the substance of such needs and to define them so that our resources and efforts can be properly and effectively directed and performance objectively measured, analyzed and continually improved.</a:t>
            </a:r>
          </a:p>
          <a:p>
            <a:pPr lvl="0" algn="just">
              <a:lnSpc>
                <a:spcPct val="115000"/>
              </a:lnSpc>
              <a:spcAft>
                <a:spcPts val="1000"/>
              </a:spcAft>
            </a:pPr>
            <a:r>
              <a:rPr lang="en-US" sz="1400" dirty="0">
                <a:solidFill>
                  <a:schemeClr val="bg1"/>
                </a:solidFill>
                <a:latin typeface="Times New Roman" pitchFamily="18" charset="0"/>
                <a:ea typeface="Calibri"/>
                <a:cs typeface="Times New Roman" pitchFamily="18" charset="0"/>
              </a:rPr>
              <a:t>For this purpose, </a:t>
            </a:r>
            <a:r>
              <a:rPr lang="en-GB" sz="1400" dirty="0">
                <a:solidFill>
                  <a:schemeClr val="bg1"/>
                </a:solidFill>
                <a:latin typeface="Times New Roman" pitchFamily="18" charset="0"/>
                <a:ea typeface="Calibri"/>
                <a:cs typeface="Times New Roman" pitchFamily="18" charset="0"/>
              </a:rPr>
              <a:t>NANTONG ERJIAN CONTRACTING CO. L.L.C </a:t>
            </a:r>
            <a:r>
              <a:rPr lang="en-US" sz="1400" dirty="0">
                <a:solidFill>
                  <a:schemeClr val="bg1"/>
                </a:solidFill>
                <a:latin typeface="Times New Roman" pitchFamily="18" charset="0"/>
                <a:ea typeface="Calibri"/>
                <a:cs typeface="Times New Roman" pitchFamily="18" charset="0"/>
              </a:rPr>
              <a:t> operates a Quality Management System structured to meet the and designed to meet the needs of clients’ management and stakeholders.</a:t>
            </a:r>
          </a:p>
          <a:p>
            <a:pPr lvl="0" algn="just">
              <a:lnSpc>
                <a:spcPct val="115000"/>
              </a:lnSpc>
              <a:spcAft>
                <a:spcPts val="1000"/>
              </a:spcAft>
            </a:pPr>
            <a:r>
              <a:rPr lang="en-US" sz="1400" dirty="0">
                <a:solidFill>
                  <a:schemeClr val="bg1"/>
                </a:solidFill>
                <a:latin typeface="Times New Roman" pitchFamily="18" charset="0"/>
                <a:ea typeface="Calibri"/>
                <a:cs typeface="Times New Roman" pitchFamily="18" charset="0"/>
              </a:rPr>
              <a:t>The V System arrangements are defined in a hierarchy of manuals, processes, procedures and associated supporting documents. These documents are subject to planned systematic audits and management reviews to demonstrate their effectiveness, compliance with </a:t>
            </a:r>
            <a:r>
              <a:rPr lang="en-GB" sz="1400" dirty="0">
                <a:solidFill>
                  <a:schemeClr val="bg1"/>
                </a:solidFill>
                <a:latin typeface="Times New Roman" pitchFamily="18" charset="0"/>
                <a:ea typeface="Calibri"/>
                <a:cs typeface="Times New Roman" pitchFamily="18" charset="0"/>
              </a:rPr>
              <a:t>NANTONG ERJIAN CONTRACTING CO. L.L.C </a:t>
            </a:r>
            <a:r>
              <a:rPr lang="en-US" sz="1400" dirty="0">
                <a:solidFill>
                  <a:schemeClr val="bg1"/>
                </a:solidFill>
                <a:latin typeface="Times New Roman" pitchFamily="18" charset="0"/>
                <a:ea typeface="Calibri"/>
                <a:cs typeface="Times New Roman" pitchFamily="18" charset="0"/>
              </a:rPr>
              <a:t> success factors and Management’s commitment to, among other things:</a:t>
            </a:r>
          </a:p>
          <a:p>
            <a:pPr marL="342900" lvl="0" indent="-342900" algn="just">
              <a:lnSpc>
                <a:spcPct val="115000"/>
              </a:lnSpc>
              <a:buFont typeface="Symbol"/>
              <a:buChar char=""/>
            </a:pPr>
            <a:r>
              <a:rPr lang="en-US" sz="1400" dirty="0">
                <a:solidFill>
                  <a:schemeClr val="bg1"/>
                </a:solidFill>
                <a:latin typeface="Times New Roman" pitchFamily="18" charset="0"/>
                <a:ea typeface="Calibri"/>
                <a:cs typeface="Times New Roman" pitchFamily="18" charset="0"/>
              </a:rPr>
              <a:t>Meet completion schedules.</a:t>
            </a:r>
          </a:p>
          <a:p>
            <a:pPr marL="342900" lvl="0" indent="-342900" algn="just">
              <a:lnSpc>
                <a:spcPct val="115000"/>
              </a:lnSpc>
              <a:buFont typeface="Symbol"/>
              <a:buChar char=""/>
            </a:pPr>
            <a:r>
              <a:rPr lang="en-US" sz="1400" dirty="0">
                <a:solidFill>
                  <a:schemeClr val="bg1"/>
                </a:solidFill>
                <a:latin typeface="Times New Roman" pitchFamily="18" charset="0"/>
                <a:ea typeface="Calibri"/>
                <a:cs typeface="Times New Roman" pitchFamily="18" charset="0"/>
              </a:rPr>
              <a:t>Consistently providing high quality service, to Client requirements.</a:t>
            </a:r>
          </a:p>
          <a:p>
            <a:pPr marL="342900" lvl="0" indent="-342900" algn="just">
              <a:lnSpc>
                <a:spcPct val="115000"/>
              </a:lnSpc>
              <a:buFont typeface="Symbol"/>
              <a:buChar char=""/>
            </a:pPr>
            <a:r>
              <a:rPr lang="en-US" sz="1400" dirty="0">
                <a:solidFill>
                  <a:schemeClr val="bg1"/>
                </a:solidFill>
                <a:latin typeface="Times New Roman" pitchFamily="18" charset="0"/>
                <a:ea typeface="Calibri"/>
                <a:cs typeface="Times New Roman" pitchFamily="18" charset="0"/>
              </a:rPr>
              <a:t>Implementation of </a:t>
            </a:r>
            <a:r>
              <a:rPr lang="en-GB" sz="1400" dirty="0">
                <a:solidFill>
                  <a:schemeClr val="bg1"/>
                </a:solidFill>
                <a:latin typeface="Times New Roman" pitchFamily="18" charset="0"/>
                <a:ea typeface="Calibri"/>
                <a:cs typeface="Times New Roman" pitchFamily="18" charset="0"/>
              </a:rPr>
              <a:t>NANTONG ERJIAN CONTRACTING CO. L.L.C </a:t>
            </a:r>
            <a:r>
              <a:rPr lang="en-US" sz="1400" dirty="0">
                <a:solidFill>
                  <a:schemeClr val="bg1"/>
                </a:solidFill>
                <a:latin typeface="Times New Roman" pitchFamily="18" charset="0"/>
                <a:ea typeface="Calibri"/>
                <a:cs typeface="Times New Roman" pitchFamily="18" charset="0"/>
              </a:rPr>
              <a:t> strategic requirements of service and/or product excellence by </a:t>
            </a:r>
            <a:r>
              <a:rPr lang="en-GB" sz="1400" dirty="0">
                <a:solidFill>
                  <a:schemeClr val="bg1"/>
                </a:solidFill>
                <a:latin typeface="Times New Roman" pitchFamily="18" charset="0"/>
                <a:ea typeface="Calibri"/>
                <a:cs typeface="Times New Roman" pitchFamily="18" charset="0"/>
              </a:rPr>
              <a:t>NANTONG ERJIAN CONTRACTING CO. L.L.C </a:t>
            </a:r>
            <a:r>
              <a:rPr lang="en-US" sz="1400" dirty="0">
                <a:solidFill>
                  <a:schemeClr val="bg1"/>
                </a:solidFill>
                <a:latin typeface="Times New Roman" pitchFamily="18" charset="0"/>
                <a:ea typeface="Calibri"/>
                <a:cs typeface="Times New Roman" pitchFamily="18" charset="0"/>
              </a:rPr>
              <a:t> sub-contractors/suppliers.</a:t>
            </a:r>
          </a:p>
          <a:p>
            <a:pPr marL="342900" lvl="0" indent="-342900" algn="just">
              <a:lnSpc>
                <a:spcPct val="115000"/>
              </a:lnSpc>
              <a:buFont typeface="Symbol"/>
              <a:buChar char=""/>
            </a:pPr>
            <a:r>
              <a:rPr lang="en-US" sz="1400" dirty="0">
                <a:solidFill>
                  <a:schemeClr val="bg1"/>
                </a:solidFill>
                <a:latin typeface="Times New Roman" pitchFamily="18" charset="0"/>
                <a:ea typeface="Calibri"/>
                <a:cs typeface="Times New Roman" pitchFamily="18" charset="0"/>
              </a:rPr>
              <a:t>Employees’ competence, awareness and training.</a:t>
            </a:r>
          </a:p>
          <a:p>
            <a:pPr marL="342900" lvl="0" indent="-342900" algn="just">
              <a:lnSpc>
                <a:spcPct val="115000"/>
              </a:lnSpc>
              <a:buFont typeface="Symbol"/>
              <a:buChar char=""/>
            </a:pPr>
            <a:r>
              <a:rPr lang="en-US" sz="1400" dirty="0">
                <a:solidFill>
                  <a:schemeClr val="bg1"/>
                </a:solidFill>
                <a:latin typeface="Times New Roman" pitchFamily="18" charset="0"/>
                <a:ea typeface="Calibri"/>
                <a:cs typeface="Times New Roman" pitchFamily="18" charset="0"/>
              </a:rPr>
              <a:t>Operational performance monitoring and continual improvement.</a:t>
            </a:r>
          </a:p>
          <a:p>
            <a:pPr marL="342900" lvl="0" indent="-342900" algn="just">
              <a:lnSpc>
                <a:spcPct val="115000"/>
              </a:lnSpc>
              <a:spcAft>
                <a:spcPts val="1000"/>
              </a:spcAft>
              <a:buFont typeface="Symbol"/>
              <a:buChar char=""/>
            </a:pPr>
            <a:r>
              <a:rPr lang="en-US" sz="1400" dirty="0">
                <a:solidFill>
                  <a:schemeClr val="bg1"/>
                </a:solidFill>
                <a:latin typeface="Times New Roman" pitchFamily="18" charset="0"/>
                <a:ea typeface="Calibri"/>
                <a:cs typeface="Times New Roman" pitchFamily="18" charset="0"/>
              </a:rPr>
              <a:t>Monitor and rationalize the cost bases of its work.</a:t>
            </a:r>
          </a:p>
          <a:p>
            <a:pPr lvl="0"/>
            <a:r>
              <a:rPr lang="en-US" sz="1400" dirty="0">
                <a:solidFill>
                  <a:schemeClr val="bg1"/>
                </a:solidFill>
                <a:latin typeface="Times New Roman" pitchFamily="18" charset="0"/>
                <a:ea typeface="Calibri"/>
                <a:cs typeface="Times New Roman" pitchFamily="18" charset="0"/>
              </a:rPr>
              <a:t>Maintain marketing strategies for future project opportunities.</a:t>
            </a:r>
            <a:endParaRPr lang="en-US" sz="1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772173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6024957" y="228600"/>
            <a:ext cx="3124199" cy="16271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
        <p:nvSpPr>
          <p:cNvPr id="3" name="Rectangle 2"/>
          <p:cNvSpPr/>
          <p:nvPr/>
        </p:nvSpPr>
        <p:spPr>
          <a:xfrm>
            <a:off x="457200" y="511535"/>
            <a:ext cx="8305800" cy="287643"/>
          </a:xfrm>
          <a:prstGeom prst="rect">
            <a:avLst/>
          </a:prstGeom>
        </p:spPr>
        <p:txBody>
          <a:bodyPr wrap="square">
            <a:spAutoFit/>
          </a:bodyPr>
          <a:lstStyle/>
          <a:p>
            <a:pPr algn="ctr">
              <a:lnSpc>
                <a:spcPct val="115000"/>
              </a:lnSpc>
              <a:spcAft>
                <a:spcPts val="1000"/>
              </a:spcAft>
            </a:pPr>
            <a:endParaRPr lang="en-US" sz="1200" dirty="0">
              <a:latin typeface="Times New Roman" pitchFamily="18" charset="0"/>
              <a:cs typeface="Times New Roman" pitchFamily="18" charset="0"/>
            </a:endParaRPr>
          </a:p>
        </p:txBody>
      </p:sp>
      <p:sp>
        <p:nvSpPr>
          <p:cNvPr id="7" name="Rectangle 2"/>
          <p:cNvSpPr>
            <a:spLocks noChangeArrowheads="1"/>
          </p:cNvSpPr>
          <p:nvPr/>
        </p:nvSpPr>
        <p:spPr bwMode="auto">
          <a:xfrm>
            <a:off x="43542" y="3754069"/>
            <a:ext cx="87956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4676775" algn="l"/>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 name="Rectangle 1"/>
          <p:cNvSpPr/>
          <p:nvPr/>
        </p:nvSpPr>
        <p:spPr>
          <a:xfrm>
            <a:off x="457200" y="511535"/>
            <a:ext cx="7848600" cy="5660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spcBef>
                <a:spcPct val="0"/>
              </a:spcBef>
              <a:spcAft>
                <a:spcPct val="0"/>
              </a:spcAft>
            </a:pPr>
            <a:r>
              <a:rPr lang="en-US" sz="1600" b="1" dirty="0">
                <a:solidFill>
                  <a:schemeClr val="bg1"/>
                </a:solidFill>
                <a:latin typeface="Times New Roman" pitchFamily="18" charset="0"/>
                <a:ea typeface="Calibri" pitchFamily="34" charset="0"/>
                <a:cs typeface="Times New Roman" pitchFamily="18" charset="0"/>
              </a:rPr>
              <a:t>Environmental Policy</a:t>
            </a:r>
          </a:p>
          <a:p>
            <a:pPr lvl="0" fontAlgn="base">
              <a:spcBef>
                <a:spcPct val="0"/>
              </a:spcBef>
              <a:spcAft>
                <a:spcPct val="0"/>
              </a:spcAft>
            </a:pPr>
            <a:endParaRPr lang="en-US" sz="1600" dirty="0">
              <a:solidFill>
                <a:schemeClr val="bg1"/>
              </a:solidFill>
              <a:latin typeface="Times New Roman" pitchFamily="18" charset="0"/>
              <a:cs typeface="Times New Roman" pitchFamily="18" charset="0"/>
            </a:endParaRPr>
          </a:p>
          <a:p>
            <a:pPr lvl="0" eaLnBrk="0" fontAlgn="base" hangingPunct="0">
              <a:spcBef>
                <a:spcPct val="0"/>
              </a:spcBef>
              <a:spcAft>
                <a:spcPct val="0"/>
              </a:spcAft>
            </a:pPr>
            <a:r>
              <a:rPr lang="en-US" sz="1600" dirty="0">
                <a:solidFill>
                  <a:schemeClr val="bg1"/>
                </a:solidFill>
                <a:latin typeface="Times New Roman" pitchFamily="18" charset="0"/>
                <a:ea typeface="Calibri" pitchFamily="34" charset="0"/>
                <a:cs typeface="Times New Roman" pitchFamily="18" charset="0"/>
              </a:rPr>
              <a:t>This policy for the UAE region calls for continued improvement in the activities of Environmental protection in the organization and for the prevention of pollution on the following principles:</a:t>
            </a:r>
            <a:endParaRPr lang="en-US" sz="16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pPr>
            <a:r>
              <a:rPr lang="en-US" sz="1600" dirty="0">
                <a:solidFill>
                  <a:schemeClr val="bg1"/>
                </a:solidFill>
                <a:latin typeface="Times New Roman" pitchFamily="18" charset="0"/>
                <a:ea typeface="Calibri" pitchFamily="34" charset="0"/>
                <a:cs typeface="Times New Roman" pitchFamily="18" charset="0"/>
              </a:rPr>
              <a:t>Recognition that a commitment to the Environmental aspects of its organization is good business sense and that a high level of Environmental awareness has positive benefits to the organization.</a:t>
            </a:r>
            <a:endParaRPr lang="en-US" sz="16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pPr>
            <a:r>
              <a:rPr lang="en-US" sz="1600" dirty="0">
                <a:solidFill>
                  <a:schemeClr val="bg1"/>
                </a:solidFill>
                <a:latin typeface="Times New Roman" pitchFamily="18" charset="0"/>
                <a:ea typeface="Calibri" pitchFamily="34" charset="0"/>
                <a:cs typeface="Times New Roman" pitchFamily="18" charset="0"/>
              </a:rPr>
              <a:t>Maintaining an Environmental program which meets the legal requirements of the region and all other authorities having jurisdiction over the work.</a:t>
            </a:r>
            <a:endParaRPr lang="en-US" sz="16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pPr>
            <a:r>
              <a:rPr lang="en-US" sz="1600" dirty="0">
                <a:solidFill>
                  <a:schemeClr val="bg1"/>
                </a:solidFill>
                <a:latin typeface="Times New Roman" pitchFamily="18" charset="0"/>
                <a:ea typeface="Calibri" pitchFamily="34" charset="0"/>
                <a:cs typeface="Times New Roman" pitchFamily="18" charset="0"/>
              </a:rPr>
              <a:t>Setting effective key objectives on a yearly basis that will be reported against.</a:t>
            </a:r>
            <a:endParaRPr lang="en-US" sz="1600" dirty="0">
              <a:solidFill>
                <a:schemeClr val="bg1"/>
              </a:solidFill>
              <a:latin typeface="Times New Roman" pitchFamily="18" charset="0"/>
              <a:cs typeface="Times New Roman" pitchFamily="18" charset="0"/>
            </a:endParaRPr>
          </a:p>
          <a:p>
            <a:pPr lvl="0" eaLnBrk="0" fontAlgn="base" hangingPunct="0">
              <a:spcBef>
                <a:spcPct val="0"/>
              </a:spcBef>
              <a:spcAft>
                <a:spcPct val="0"/>
              </a:spcAft>
            </a:pPr>
            <a:r>
              <a:rPr lang="en-US" sz="1600" dirty="0">
                <a:solidFill>
                  <a:schemeClr val="bg1"/>
                </a:solidFill>
                <a:latin typeface="Times New Roman" pitchFamily="18" charset="0"/>
                <a:ea typeface="Calibri" pitchFamily="34" charset="0"/>
                <a:cs typeface="Times New Roman" pitchFamily="18" charset="0"/>
              </a:rPr>
              <a:t>These reports will form the basis of review for the program to ensure the continued improvement of standards.</a:t>
            </a:r>
            <a:endParaRPr lang="en-US" sz="16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pPr>
            <a:r>
              <a:rPr lang="en-US" sz="1600" dirty="0">
                <a:solidFill>
                  <a:schemeClr val="bg1"/>
                </a:solidFill>
                <a:latin typeface="Times New Roman" pitchFamily="18" charset="0"/>
                <a:ea typeface="Calibri" pitchFamily="34" charset="0"/>
                <a:cs typeface="Times New Roman" pitchFamily="18" charset="0"/>
              </a:rPr>
              <a:t>To embody a futuristic vision in all commercial decisions that may have an impact on our Environmental Aspects.</a:t>
            </a:r>
            <a:endParaRPr lang="en-US" sz="16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pPr>
            <a:r>
              <a:rPr lang="en-US" sz="1600" dirty="0">
                <a:solidFill>
                  <a:schemeClr val="bg1"/>
                </a:solidFill>
                <a:latin typeface="Times New Roman" pitchFamily="18" charset="0"/>
                <a:ea typeface="Calibri" pitchFamily="34" charset="0"/>
                <a:cs typeface="Times New Roman" pitchFamily="18" charset="0"/>
              </a:rPr>
              <a:t>To ensure that the program is communicated to all persons working under the control of the company with the intent that they are all aware of their individual Environmental obligations.</a:t>
            </a:r>
            <a:endParaRPr lang="en-US" sz="16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pPr>
            <a:r>
              <a:rPr lang="en-US" sz="1600" dirty="0">
                <a:solidFill>
                  <a:schemeClr val="bg1"/>
                </a:solidFill>
                <a:latin typeface="Times New Roman" pitchFamily="18" charset="0"/>
                <a:ea typeface="Calibri" pitchFamily="34" charset="0"/>
                <a:cs typeface="Times New Roman" pitchFamily="18" charset="0"/>
              </a:rPr>
              <a:t>Training of the employees with regard to the requirements and responsibilities of Environment protection, the prevention of pollution and the reduction of natural resource consumption.</a:t>
            </a:r>
            <a:endParaRPr lang="en-US" sz="1600" dirty="0">
              <a:solidFill>
                <a:schemeClr val="bg1"/>
              </a:solidFill>
              <a:latin typeface="Times New Roman" pitchFamily="18" charset="0"/>
              <a:cs typeface="Times New Roman" pitchFamily="18" charset="0"/>
            </a:endParaRPr>
          </a:p>
          <a:p>
            <a:pPr lvl="0" eaLnBrk="0" fontAlgn="base" hangingPunct="0">
              <a:spcBef>
                <a:spcPct val="0"/>
              </a:spcBef>
              <a:spcAft>
                <a:spcPct val="0"/>
              </a:spcAft>
            </a:pPr>
            <a:endParaRPr lang="en-US" sz="1600" dirty="0">
              <a:solidFill>
                <a:schemeClr val="bg1"/>
              </a:solidFill>
              <a:latin typeface="Times New Roman" pitchFamily="18" charset="0"/>
              <a:cs typeface="Times New Roman"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356726016"/>
              </p:ext>
            </p:extLst>
          </p:nvPr>
        </p:nvGraphicFramePr>
        <p:xfrm>
          <a:off x="1143000" y="5638800"/>
          <a:ext cx="4796790" cy="304800"/>
        </p:xfrm>
        <a:graphic>
          <a:graphicData uri="http://schemas.openxmlformats.org/drawingml/2006/table">
            <a:tbl>
              <a:tblPr firstRow="1" firstCol="1" bandRow="1" bandCol="1"/>
              <a:tblGrid>
                <a:gridCol w="2868930">
                  <a:extLst>
                    <a:ext uri="{9D8B030D-6E8A-4147-A177-3AD203B41FA5}">
                      <a16:colId xmlns:a16="http://schemas.microsoft.com/office/drawing/2014/main" xmlns="" val="20000"/>
                    </a:ext>
                  </a:extLst>
                </a:gridCol>
                <a:gridCol w="788670">
                  <a:extLst>
                    <a:ext uri="{9D8B030D-6E8A-4147-A177-3AD203B41FA5}">
                      <a16:colId xmlns:a16="http://schemas.microsoft.com/office/drawing/2014/main" xmlns="" val="20001"/>
                    </a:ext>
                  </a:extLst>
                </a:gridCol>
                <a:gridCol w="1139190">
                  <a:extLst>
                    <a:ext uri="{9D8B030D-6E8A-4147-A177-3AD203B41FA5}">
                      <a16:colId xmlns:a16="http://schemas.microsoft.com/office/drawing/2014/main" xmlns="" val="20002"/>
                    </a:ext>
                  </a:extLst>
                </a:gridCol>
              </a:tblGrid>
              <a:tr h="304800">
                <a:tc>
                  <a:txBody>
                    <a:bodyPr/>
                    <a:lstStyle/>
                    <a:p>
                      <a:pPr marL="0" marR="0" algn="just">
                        <a:lnSpc>
                          <a:spcPct val="115000"/>
                        </a:lnSpc>
                        <a:spcBef>
                          <a:spcPts val="0"/>
                        </a:spcBef>
                        <a:spcAft>
                          <a:spcPts val="0"/>
                        </a:spcAft>
                      </a:pPr>
                      <a:r>
                        <a:rPr lang="en-US" sz="1600" dirty="0">
                          <a:solidFill>
                            <a:schemeClr val="bg1"/>
                          </a:solidFill>
                          <a:effectLst/>
                          <a:latin typeface="Times New Roman"/>
                          <a:ea typeface="Calibri"/>
                          <a:cs typeface="Arial"/>
                        </a:rPr>
                        <a:t>Signature:</a:t>
                      </a:r>
                      <a:endParaRPr lang="en-US" sz="1200" dirty="0">
                        <a:solidFill>
                          <a:schemeClr val="bg1"/>
                        </a:solidFill>
                        <a:effectLst/>
                        <a:latin typeface="Calibri"/>
                        <a:ea typeface="Calibri"/>
                        <a:cs typeface="Arial"/>
                      </a:endParaRPr>
                    </a:p>
                  </a:txBody>
                  <a:tcPr marL="68580" marR="68580" marT="0" marB="0">
                    <a:lnL>
                      <a:noFill/>
                    </a:lnL>
                    <a:lnR>
                      <a:noFill/>
                    </a:lnR>
                    <a:lnT>
                      <a:noFill/>
                    </a:lnT>
                    <a:lnB>
                      <a:noFill/>
                    </a:lnB>
                  </a:tcPr>
                </a:tc>
                <a:tc>
                  <a:txBody>
                    <a:bodyPr/>
                    <a:lstStyle/>
                    <a:p>
                      <a:pPr marL="0" marR="0" algn="just">
                        <a:lnSpc>
                          <a:spcPct val="115000"/>
                        </a:lnSpc>
                        <a:spcBef>
                          <a:spcPts val="0"/>
                        </a:spcBef>
                        <a:spcAft>
                          <a:spcPts val="0"/>
                        </a:spcAft>
                      </a:pPr>
                      <a:r>
                        <a:rPr lang="en-US" sz="1600" dirty="0">
                          <a:solidFill>
                            <a:schemeClr val="bg1"/>
                          </a:solidFill>
                          <a:effectLst/>
                          <a:latin typeface="Times New Roman"/>
                          <a:ea typeface="Calibri"/>
                          <a:cs typeface="Arial"/>
                        </a:rPr>
                        <a:t> </a:t>
                      </a:r>
                      <a:endParaRPr lang="en-US" sz="1200" dirty="0">
                        <a:solidFill>
                          <a:schemeClr val="bg1"/>
                        </a:solidFill>
                        <a:effectLst/>
                        <a:latin typeface="Calibri"/>
                        <a:ea typeface="Calibri"/>
                        <a:cs typeface="Arial"/>
                      </a:endParaRPr>
                    </a:p>
                  </a:txBody>
                  <a:tcPr marL="68580" marR="68580" marT="0" marB="0">
                    <a:lnL>
                      <a:noFill/>
                    </a:lnL>
                    <a:lnR>
                      <a:noFill/>
                    </a:lnR>
                    <a:lnT>
                      <a:noFill/>
                    </a:lnT>
                    <a:lnB>
                      <a:noFill/>
                    </a:lnB>
                  </a:tcPr>
                </a:tc>
                <a:tc>
                  <a:txBody>
                    <a:bodyPr/>
                    <a:lstStyle/>
                    <a:p>
                      <a:pPr marL="0" marR="0" algn="just">
                        <a:lnSpc>
                          <a:spcPct val="115000"/>
                        </a:lnSpc>
                        <a:spcBef>
                          <a:spcPts val="0"/>
                        </a:spcBef>
                        <a:spcAft>
                          <a:spcPts val="0"/>
                        </a:spcAft>
                      </a:pPr>
                      <a:r>
                        <a:rPr lang="en-US" sz="1600" dirty="0">
                          <a:solidFill>
                            <a:schemeClr val="bg1"/>
                          </a:solidFill>
                          <a:effectLst/>
                          <a:latin typeface="Times New Roman"/>
                          <a:ea typeface="Calibri"/>
                          <a:cs typeface="Arial"/>
                        </a:rPr>
                        <a:t>Date:</a:t>
                      </a:r>
                      <a:endParaRPr lang="en-US" sz="1200" dirty="0">
                        <a:solidFill>
                          <a:schemeClr val="bg1"/>
                        </a:solidFill>
                        <a:effectLst/>
                        <a:latin typeface="Calibri"/>
                        <a:ea typeface="Calibri"/>
                        <a:cs typeface="Arial"/>
                      </a:endParaRPr>
                    </a:p>
                  </a:txBody>
                  <a:tcPr marL="68580" marR="6858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6725675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5988862" y="189191"/>
            <a:ext cx="3124199" cy="20794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
        <p:nvSpPr>
          <p:cNvPr id="3" name="Rectangle 2"/>
          <p:cNvSpPr/>
          <p:nvPr/>
        </p:nvSpPr>
        <p:spPr>
          <a:xfrm>
            <a:off x="457200" y="511535"/>
            <a:ext cx="8305800" cy="287643"/>
          </a:xfrm>
          <a:prstGeom prst="rect">
            <a:avLst/>
          </a:prstGeom>
        </p:spPr>
        <p:txBody>
          <a:bodyPr wrap="square">
            <a:spAutoFit/>
          </a:bodyPr>
          <a:lstStyle/>
          <a:p>
            <a:pPr algn="ctr">
              <a:lnSpc>
                <a:spcPct val="115000"/>
              </a:lnSpc>
              <a:spcAft>
                <a:spcPts val="1000"/>
              </a:spcAft>
            </a:pPr>
            <a:endParaRPr lang="en-US" sz="1200" dirty="0">
              <a:latin typeface="Times New Roman" pitchFamily="18" charset="0"/>
              <a:cs typeface="Times New Roman" pitchFamily="18" charset="0"/>
            </a:endParaRPr>
          </a:p>
        </p:txBody>
      </p:sp>
      <p:sp>
        <p:nvSpPr>
          <p:cNvPr id="7" name="Rectangle 2"/>
          <p:cNvSpPr>
            <a:spLocks noChangeArrowheads="1"/>
          </p:cNvSpPr>
          <p:nvPr/>
        </p:nvSpPr>
        <p:spPr bwMode="auto">
          <a:xfrm>
            <a:off x="43542" y="3754069"/>
            <a:ext cx="87956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4676775" algn="l"/>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 name="Rectangle 1"/>
          <p:cNvSpPr/>
          <p:nvPr/>
        </p:nvSpPr>
        <p:spPr>
          <a:xfrm>
            <a:off x="838200" y="513843"/>
            <a:ext cx="6781800" cy="325538"/>
          </a:xfrm>
          <a:prstGeom prst="rect">
            <a:avLst/>
          </a:prstGeom>
        </p:spPr>
        <p:txBody>
          <a:bodyPr wrap="square">
            <a:spAutoFit/>
          </a:bodyPr>
          <a:lstStyle/>
          <a:p>
            <a:pPr algn="just">
              <a:lnSpc>
                <a:spcPct val="115000"/>
              </a:lnSpc>
              <a:spcAft>
                <a:spcPts val="1000"/>
              </a:spcAft>
            </a:pPr>
            <a:endParaRPr lang="en-US" sz="1400" dirty="0">
              <a:effectLst/>
              <a:latin typeface="Calibri"/>
              <a:ea typeface="Calibri"/>
              <a:cs typeface="Arial"/>
            </a:endParaRPr>
          </a:p>
        </p:txBody>
      </p:sp>
      <p:sp>
        <p:nvSpPr>
          <p:cNvPr id="8" name="Rectangle 7"/>
          <p:cNvSpPr/>
          <p:nvPr/>
        </p:nvSpPr>
        <p:spPr>
          <a:xfrm>
            <a:off x="457200" y="513843"/>
            <a:ext cx="7543799" cy="55821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457200" lvl="0" algn="ctr">
              <a:lnSpc>
                <a:spcPct val="115000"/>
              </a:lnSpc>
              <a:spcAft>
                <a:spcPts val="1000"/>
              </a:spcAft>
            </a:pPr>
            <a:r>
              <a:rPr lang="en-US" sz="1400" b="1" dirty="0">
                <a:solidFill>
                  <a:schemeClr val="bg1"/>
                </a:solidFill>
                <a:latin typeface="Times New Roman"/>
                <a:ea typeface="Calibri"/>
                <a:cs typeface="Arial"/>
              </a:rPr>
              <a:t>Health &amp; Safety policy</a:t>
            </a:r>
            <a:endParaRPr lang="en-US" sz="900" dirty="0">
              <a:solidFill>
                <a:schemeClr val="bg1"/>
              </a:solidFill>
              <a:latin typeface="Calibri"/>
              <a:ea typeface="Calibri"/>
              <a:cs typeface="Arial"/>
            </a:endParaRPr>
          </a:p>
          <a:p>
            <a:pPr lvl="0" fontAlgn="base">
              <a:spcBef>
                <a:spcPct val="0"/>
              </a:spcBef>
              <a:spcAft>
                <a:spcPct val="0"/>
              </a:spcAft>
              <a:tabLst>
                <a:tab pos="3590925" algn="l"/>
              </a:tabLst>
            </a:pPr>
            <a:r>
              <a:rPr lang="en-GB" sz="1400" b="1" dirty="0">
                <a:solidFill>
                  <a:schemeClr val="bg1"/>
                </a:solidFill>
                <a:latin typeface="Times New Roman" pitchFamily="18" charset="0"/>
                <a:ea typeface="Calibri" pitchFamily="34" charset="0"/>
                <a:cs typeface="Times New Roman" pitchFamily="18" charset="0"/>
              </a:rPr>
              <a:t>NANTONG ERJIAN CONTRACTING CO. L.L.C </a:t>
            </a:r>
            <a:r>
              <a:rPr lang="en-US" sz="1400" dirty="0">
                <a:solidFill>
                  <a:schemeClr val="bg1"/>
                </a:solidFill>
                <a:latin typeface="Times New Roman" pitchFamily="18" charset="0"/>
                <a:ea typeface="Calibri" pitchFamily="34" charset="0"/>
                <a:cs typeface="Times New Roman" pitchFamily="18" charset="0"/>
              </a:rPr>
              <a:t> ensures that health and safety regulations are part of its responsibility and that the company deems this vision as its basic responsibility and core factor in considering the health &amp; safety standards.</a:t>
            </a:r>
            <a:endParaRPr lang="en-US" sz="1400" dirty="0">
              <a:solidFill>
                <a:schemeClr val="bg1"/>
              </a:solidFill>
              <a:latin typeface="Times New Roman" pitchFamily="18" charset="0"/>
              <a:cs typeface="Times New Roman" pitchFamily="18" charset="0"/>
            </a:endParaRPr>
          </a:p>
          <a:p>
            <a:pPr lvl="0" eaLnBrk="0" fontAlgn="base" hangingPunct="0">
              <a:spcBef>
                <a:spcPct val="0"/>
              </a:spcBef>
              <a:spcAft>
                <a:spcPct val="0"/>
              </a:spcAft>
              <a:tabLst>
                <a:tab pos="3590925" algn="l"/>
              </a:tabLst>
            </a:pPr>
            <a:r>
              <a:rPr lang="en-US" sz="1400" dirty="0">
                <a:solidFill>
                  <a:schemeClr val="bg1"/>
                </a:solidFill>
                <a:latin typeface="Times New Roman" pitchFamily="18" charset="0"/>
                <a:ea typeface="Calibri" pitchFamily="34" charset="0"/>
                <a:cs typeface="Times New Roman" pitchFamily="18" charset="0"/>
              </a:rPr>
              <a:t>The Health &amp; safety policy of company calls for continual enhancement in the activities of Health and Safety in the organization as per the following principles:</a:t>
            </a:r>
            <a:endParaRPr lang="en-US" sz="14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tabLst>
                <a:tab pos="3590925" algn="l"/>
              </a:tabLst>
            </a:pPr>
            <a:r>
              <a:rPr lang="en-US" sz="1400" dirty="0">
                <a:solidFill>
                  <a:schemeClr val="bg1"/>
                </a:solidFill>
                <a:latin typeface="Times New Roman" pitchFamily="18" charset="0"/>
                <a:ea typeface="Calibri" pitchFamily="34" charset="0"/>
                <a:cs typeface="Times New Roman" pitchFamily="18" charset="0"/>
              </a:rPr>
              <a:t>Following all the health &amp; safety laws &amp; byelaws.</a:t>
            </a:r>
            <a:endParaRPr lang="en-US" sz="14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tabLst>
                <a:tab pos="3590925" algn="l"/>
              </a:tabLst>
            </a:pPr>
            <a:r>
              <a:rPr lang="en-US" sz="1400" dirty="0">
                <a:solidFill>
                  <a:schemeClr val="bg1"/>
                </a:solidFill>
                <a:latin typeface="Times New Roman" pitchFamily="18" charset="0"/>
                <a:ea typeface="Calibri" pitchFamily="34" charset="0"/>
                <a:cs typeface="Times New Roman" pitchFamily="18" charset="0"/>
              </a:rPr>
              <a:t>A commitment to prevent any injury to employees and visitors of company during the work.</a:t>
            </a:r>
            <a:endParaRPr lang="en-US" sz="14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tabLst>
                <a:tab pos="3590925" algn="l"/>
              </a:tabLst>
            </a:pPr>
            <a:r>
              <a:rPr lang="en-US" sz="1400" dirty="0">
                <a:solidFill>
                  <a:schemeClr val="bg1"/>
                </a:solidFill>
                <a:latin typeface="Times New Roman" pitchFamily="18" charset="0"/>
                <a:ea typeface="Calibri" pitchFamily="34" charset="0"/>
                <a:cs typeface="Times New Roman" pitchFamily="18" charset="0"/>
              </a:rPr>
              <a:t>Following the principles of continual improvement and ensuring the best utilization of the resources of departments in all matters of Health &amp; Safety.</a:t>
            </a:r>
            <a:endParaRPr lang="en-US" sz="14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tabLst>
                <a:tab pos="3590925" algn="l"/>
              </a:tabLst>
            </a:pPr>
            <a:r>
              <a:rPr lang="en-US" sz="1400" dirty="0">
                <a:solidFill>
                  <a:schemeClr val="bg1"/>
                </a:solidFill>
                <a:latin typeface="Times New Roman" pitchFamily="18" charset="0"/>
                <a:ea typeface="Calibri" pitchFamily="34" charset="0"/>
                <a:cs typeface="Times New Roman" pitchFamily="18" charset="0"/>
              </a:rPr>
              <a:t>Following up on performance to achieve all goals of the Health &amp; Safety policy in different activities and program of company.</a:t>
            </a:r>
            <a:endParaRPr lang="en-US" sz="14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tabLst>
                <a:tab pos="3590925" algn="l"/>
              </a:tabLst>
            </a:pPr>
            <a:r>
              <a:rPr lang="en-US" sz="1400" dirty="0">
                <a:solidFill>
                  <a:schemeClr val="bg1"/>
                </a:solidFill>
                <a:latin typeface="Times New Roman" pitchFamily="18" charset="0"/>
                <a:ea typeface="Calibri" pitchFamily="34" charset="0"/>
                <a:cs typeface="Times New Roman" pitchFamily="18" charset="0"/>
              </a:rPr>
              <a:t>Taking proper care to ensure that the company’s activities are safe for the partners, employees, subcontractors and all others who deal with company including general public.</a:t>
            </a:r>
            <a:endParaRPr lang="en-US" sz="14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tabLst>
                <a:tab pos="3590925" algn="l"/>
              </a:tabLst>
            </a:pPr>
            <a:r>
              <a:rPr lang="en-US" sz="1400" dirty="0">
                <a:solidFill>
                  <a:schemeClr val="bg1"/>
                </a:solidFill>
                <a:latin typeface="Times New Roman" pitchFamily="18" charset="0"/>
                <a:ea typeface="Calibri" pitchFamily="34" charset="0"/>
                <a:cs typeface="Times New Roman" pitchFamily="18" charset="0"/>
              </a:rPr>
              <a:t>Coordination with customers and the suppliers to ensure the implementation of the principles of Health highest standards of Safety.</a:t>
            </a:r>
            <a:endParaRPr lang="en-US" sz="14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tabLst>
                <a:tab pos="3590925" algn="l"/>
              </a:tabLst>
            </a:pPr>
            <a:r>
              <a:rPr lang="en-US" sz="1400" dirty="0">
                <a:solidFill>
                  <a:schemeClr val="bg1"/>
                </a:solidFill>
                <a:latin typeface="Times New Roman" pitchFamily="18" charset="0"/>
                <a:ea typeface="Calibri" pitchFamily="34" charset="0"/>
                <a:cs typeface="Times New Roman" pitchFamily="18" charset="0"/>
              </a:rPr>
              <a:t>To embody a futuristic vision in all commercial decisions that may have an impact on Health &amp; Safety.</a:t>
            </a:r>
            <a:endParaRPr lang="en-US" sz="14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tabLst>
                <a:tab pos="3590925" algn="l"/>
              </a:tabLst>
            </a:pPr>
            <a:r>
              <a:rPr lang="en-US" sz="1400" dirty="0">
                <a:solidFill>
                  <a:schemeClr val="bg1"/>
                </a:solidFill>
                <a:latin typeface="Times New Roman" pitchFamily="18" charset="0"/>
                <a:ea typeface="Calibri" pitchFamily="34" charset="0"/>
                <a:cs typeface="Times New Roman" pitchFamily="18" charset="0"/>
              </a:rPr>
              <a:t>Training the employees with regards to the requirements and responsibilities of the Health &amp; Safety.</a:t>
            </a:r>
            <a:endParaRPr lang="en-US" sz="1400" dirty="0">
              <a:solidFill>
                <a:schemeClr val="bg1"/>
              </a:solidFill>
              <a:latin typeface="Times New Roman" pitchFamily="18" charset="0"/>
              <a:cs typeface="Times New Roman" pitchFamily="18" charset="0"/>
            </a:endParaRPr>
          </a:p>
          <a:p>
            <a:pPr lvl="0" eaLnBrk="0" fontAlgn="base" hangingPunct="0">
              <a:spcBef>
                <a:spcPct val="0"/>
              </a:spcBef>
              <a:spcAft>
                <a:spcPct val="0"/>
              </a:spcAft>
              <a:buFontTx/>
              <a:buChar char="•"/>
              <a:tabLst>
                <a:tab pos="3590925" algn="l"/>
              </a:tabLst>
            </a:pPr>
            <a:r>
              <a:rPr lang="en-US" sz="1400" dirty="0">
                <a:solidFill>
                  <a:schemeClr val="bg1"/>
                </a:solidFill>
                <a:latin typeface="Times New Roman" pitchFamily="18" charset="0"/>
                <a:ea typeface="Calibri" pitchFamily="34" charset="0"/>
                <a:cs typeface="Times New Roman" pitchFamily="18" charset="0"/>
              </a:rPr>
              <a:t>Supporting and educating individuals who are not accustomed in following the principles of Health &amp; Safety.</a:t>
            </a:r>
            <a:endParaRPr lang="en-US" sz="1400" dirty="0">
              <a:solidFill>
                <a:schemeClr val="bg1"/>
              </a:solidFill>
              <a:latin typeface="Times New Roman" pitchFamily="18" charset="0"/>
              <a:cs typeface="Times New Roman"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324114613"/>
              </p:ext>
            </p:extLst>
          </p:nvPr>
        </p:nvGraphicFramePr>
        <p:xfrm>
          <a:off x="1097007" y="5715000"/>
          <a:ext cx="6080760" cy="245364"/>
        </p:xfrm>
        <a:graphic>
          <a:graphicData uri="http://schemas.openxmlformats.org/drawingml/2006/table">
            <a:tbl>
              <a:tblPr firstRow="1" firstCol="1" bandRow="1" bandCol="1"/>
              <a:tblGrid>
                <a:gridCol w="3040380">
                  <a:extLst>
                    <a:ext uri="{9D8B030D-6E8A-4147-A177-3AD203B41FA5}">
                      <a16:colId xmlns:a16="http://schemas.microsoft.com/office/drawing/2014/main" xmlns="" val="20000"/>
                    </a:ext>
                  </a:extLst>
                </a:gridCol>
                <a:gridCol w="3040380">
                  <a:extLst>
                    <a:ext uri="{9D8B030D-6E8A-4147-A177-3AD203B41FA5}">
                      <a16:colId xmlns:a16="http://schemas.microsoft.com/office/drawing/2014/main" xmlns="" val="20001"/>
                    </a:ext>
                  </a:extLst>
                </a:gridCol>
              </a:tblGrid>
              <a:tr h="0">
                <a:tc>
                  <a:txBody>
                    <a:bodyPr/>
                    <a:lstStyle/>
                    <a:p>
                      <a:pPr marL="0" marR="0" algn="just">
                        <a:lnSpc>
                          <a:spcPct val="115000"/>
                        </a:lnSpc>
                        <a:spcBef>
                          <a:spcPts val="0"/>
                        </a:spcBef>
                        <a:spcAft>
                          <a:spcPts val="0"/>
                        </a:spcAft>
                        <a:tabLst>
                          <a:tab pos="3590925" algn="l"/>
                        </a:tabLst>
                      </a:pPr>
                      <a:r>
                        <a:rPr lang="en-US" sz="1400" dirty="0">
                          <a:solidFill>
                            <a:schemeClr val="bg1"/>
                          </a:solidFill>
                          <a:effectLst/>
                          <a:latin typeface="Times New Roman"/>
                          <a:ea typeface="Calibri"/>
                          <a:cs typeface="Arial"/>
                        </a:rPr>
                        <a:t>Signature:</a:t>
                      </a:r>
                      <a:endParaRPr lang="en-US" sz="1100" dirty="0">
                        <a:solidFill>
                          <a:schemeClr val="bg1"/>
                        </a:solidFill>
                        <a:effectLst/>
                        <a:latin typeface="Calibri"/>
                        <a:ea typeface="Calibri"/>
                        <a:cs typeface="Arial"/>
                      </a:endParaRPr>
                    </a:p>
                  </a:txBody>
                  <a:tcPr marL="68580" marR="68580" marT="0" marB="0">
                    <a:lnL>
                      <a:noFill/>
                    </a:lnL>
                    <a:lnR>
                      <a:noFill/>
                    </a:lnR>
                    <a:lnT>
                      <a:noFill/>
                    </a:lnT>
                    <a:lnB>
                      <a:noFill/>
                    </a:lnB>
                  </a:tcPr>
                </a:tc>
                <a:tc>
                  <a:txBody>
                    <a:bodyPr/>
                    <a:lstStyle/>
                    <a:p>
                      <a:pPr marL="0" marR="0" algn="just">
                        <a:lnSpc>
                          <a:spcPct val="115000"/>
                        </a:lnSpc>
                        <a:spcBef>
                          <a:spcPts val="0"/>
                        </a:spcBef>
                        <a:spcAft>
                          <a:spcPts val="0"/>
                        </a:spcAft>
                        <a:tabLst>
                          <a:tab pos="3590925" algn="l"/>
                        </a:tabLst>
                      </a:pPr>
                      <a:r>
                        <a:rPr lang="en-US" sz="1400" dirty="0">
                          <a:solidFill>
                            <a:schemeClr val="bg1"/>
                          </a:solidFill>
                          <a:effectLst/>
                          <a:latin typeface="Times New Roman"/>
                          <a:ea typeface="Calibri"/>
                          <a:cs typeface="Arial"/>
                        </a:rPr>
                        <a:t>Date: …………………..</a:t>
                      </a:r>
                      <a:endParaRPr lang="en-US" sz="1100" dirty="0">
                        <a:solidFill>
                          <a:schemeClr val="bg1"/>
                        </a:solidFill>
                        <a:effectLst/>
                        <a:latin typeface="Calibri"/>
                        <a:ea typeface="Calibri"/>
                        <a:cs typeface="Arial"/>
                      </a:endParaRPr>
                    </a:p>
                  </a:txBody>
                  <a:tcPr marL="68580" marR="6858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5807387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62799" y="3009898"/>
            <a:ext cx="1959429" cy="2340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dirty="0"/>
          </a:p>
        </p:txBody>
      </p:sp>
      <p:cxnSp>
        <p:nvCxnSpPr>
          <p:cNvPr id="8" name="Straight Connector 7"/>
          <p:cNvCxnSpPr/>
          <p:nvPr/>
        </p:nvCxnSpPr>
        <p:spPr>
          <a:xfrm>
            <a:off x="4539343" y="3287485"/>
            <a:ext cx="4604657" cy="0"/>
          </a:xfrm>
          <a:prstGeom prst="line">
            <a:avLst/>
          </a:prstGeom>
        </p:spPr>
        <p:style>
          <a:lnRef idx="2">
            <a:schemeClr val="accent3"/>
          </a:lnRef>
          <a:fillRef idx="0">
            <a:schemeClr val="accent3"/>
          </a:fillRef>
          <a:effectRef idx="1">
            <a:schemeClr val="accent3"/>
          </a:effectRef>
          <a:fontRef idx="minor">
            <a:schemeClr val="tx1"/>
          </a:fontRef>
        </p:style>
      </p:cxnSp>
      <p:sp>
        <p:nvSpPr>
          <p:cNvPr id="2" name="Rectangle 1"/>
          <p:cNvSpPr/>
          <p:nvPr/>
        </p:nvSpPr>
        <p:spPr>
          <a:xfrm>
            <a:off x="4600418" y="2962633"/>
            <a:ext cx="2524281" cy="307777"/>
          </a:xfrm>
          <a:prstGeom prst="rect">
            <a:avLst/>
          </a:prstGeom>
        </p:spPr>
        <p:txBody>
          <a:bodyPr wrap="none">
            <a:spAutoFit/>
          </a:bodyPr>
          <a:lstStyle/>
          <a:p>
            <a:pPr lvl="0"/>
            <a:r>
              <a:rPr lang="en-US" sz="1400" b="1" dirty="0">
                <a:solidFill>
                  <a:prstClr val="white"/>
                </a:solidFill>
                <a:latin typeface="Times New Roman" pitchFamily="18" charset="0"/>
                <a:cs typeface="Times New Roman" pitchFamily="18" charset="0"/>
              </a:rPr>
              <a:t>GENERAL  INFORMATION </a:t>
            </a:r>
          </a:p>
        </p:txBody>
      </p:sp>
      <p:cxnSp>
        <p:nvCxnSpPr>
          <p:cNvPr id="12" name="Straight Connector 11"/>
          <p:cNvCxnSpPr/>
          <p:nvPr/>
        </p:nvCxnSpPr>
        <p:spPr>
          <a:xfrm>
            <a:off x="0" y="2932954"/>
            <a:ext cx="4539341" cy="0"/>
          </a:xfrm>
          <a:prstGeom prst="line">
            <a:avLst/>
          </a:prstGeom>
        </p:spPr>
        <p:style>
          <a:lnRef idx="2">
            <a:schemeClr val="accent3"/>
          </a:lnRef>
          <a:fillRef idx="0">
            <a:schemeClr val="accent3"/>
          </a:fillRef>
          <a:effectRef idx="1">
            <a:schemeClr val="accent3"/>
          </a:effectRef>
          <a:fontRef idx="minor">
            <a:schemeClr val="tx1"/>
          </a:fontRef>
        </p:style>
      </p:cxnSp>
      <p:sp>
        <p:nvSpPr>
          <p:cNvPr id="10" name="Rectangle 9"/>
          <p:cNvSpPr/>
          <p:nvPr/>
        </p:nvSpPr>
        <p:spPr>
          <a:xfrm>
            <a:off x="-1" y="3004455"/>
            <a:ext cx="4539341" cy="2224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en-GB" sz="1000" dirty="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6620256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rtl="1"/>
            <a:r>
              <a:rPr lang="en-US" dirty="0">
                <a:solidFill>
                  <a:prstClr val="white"/>
                </a:solidFill>
              </a:rPr>
              <a:t> Partners ISO Certification </a:t>
            </a:r>
          </a:p>
        </p:txBody>
      </p:sp>
      <p:sp>
        <p:nvSpPr>
          <p:cNvPr id="15" name="Rectangle 14"/>
          <p:cNvSpPr/>
          <p:nvPr/>
        </p:nvSpPr>
        <p:spPr>
          <a:xfrm>
            <a:off x="5943601" y="176089"/>
            <a:ext cx="3200399" cy="19735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
        <p:nvSpPr>
          <p:cNvPr id="7" name="Rectangle 2"/>
          <p:cNvSpPr>
            <a:spLocks noChangeArrowheads="1"/>
          </p:cNvSpPr>
          <p:nvPr/>
        </p:nvSpPr>
        <p:spPr bwMode="auto">
          <a:xfrm>
            <a:off x="43542" y="3754069"/>
            <a:ext cx="87956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4676775" algn="l"/>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8" name="Picture 7">
            <a:extLst>
              <a:ext uri="{FF2B5EF4-FFF2-40B4-BE49-F238E27FC236}">
                <a16:creationId xmlns:a16="http://schemas.microsoft.com/office/drawing/2014/main" xmlns="" id="{F464526F-731D-42B3-8528-DA966AC84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609600"/>
            <a:ext cx="8610599" cy="6019800"/>
          </a:xfrm>
          <a:prstGeom prst="rect">
            <a:avLst/>
          </a:prstGeom>
        </p:spPr>
      </p:pic>
    </p:spTree>
    <p:extLst>
      <p:ext uri="{BB962C8B-B14F-4D97-AF65-F5344CB8AC3E}">
        <p14:creationId xmlns:p14="http://schemas.microsoft.com/office/powerpoint/2010/main" val="10790351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26078" y="3009898"/>
            <a:ext cx="1696150" cy="2169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dirty="0">
              <a:solidFill>
                <a:prstClr val="white"/>
              </a:solidFill>
            </a:endParaRPr>
          </a:p>
        </p:txBody>
      </p:sp>
      <p:cxnSp>
        <p:nvCxnSpPr>
          <p:cNvPr id="8" name="Straight Connector 7"/>
          <p:cNvCxnSpPr/>
          <p:nvPr/>
        </p:nvCxnSpPr>
        <p:spPr>
          <a:xfrm>
            <a:off x="4169228" y="3273114"/>
            <a:ext cx="4953000" cy="0"/>
          </a:xfrm>
          <a:prstGeom prst="line">
            <a:avLst/>
          </a:prstGeom>
        </p:spPr>
        <p:style>
          <a:lnRef idx="2">
            <a:schemeClr val="accent3"/>
          </a:lnRef>
          <a:fillRef idx="0">
            <a:schemeClr val="accent3"/>
          </a:fillRef>
          <a:effectRef idx="1">
            <a:schemeClr val="accent3"/>
          </a:effectRef>
          <a:fontRef idx="minor">
            <a:schemeClr val="tx1"/>
          </a:fontRef>
        </p:style>
      </p:cxnSp>
      <p:sp>
        <p:nvSpPr>
          <p:cNvPr id="2" name="Rectangle 1"/>
          <p:cNvSpPr/>
          <p:nvPr/>
        </p:nvSpPr>
        <p:spPr>
          <a:xfrm>
            <a:off x="4267200" y="2980726"/>
            <a:ext cx="3158878" cy="292388"/>
          </a:xfrm>
          <a:prstGeom prst="rect">
            <a:avLst/>
          </a:prstGeom>
        </p:spPr>
        <p:txBody>
          <a:bodyPr wrap="none">
            <a:spAutoFit/>
          </a:bodyPr>
          <a:lstStyle/>
          <a:p>
            <a:pPr lvl="0"/>
            <a:r>
              <a:rPr lang="en-US" sz="1300" b="1" dirty="0">
                <a:solidFill>
                  <a:prstClr val="white"/>
                </a:solidFill>
                <a:latin typeface="Times New Roman" pitchFamily="18" charset="0"/>
                <a:cs typeface="Times New Roman" pitchFamily="18" charset="0"/>
              </a:rPr>
              <a:t>FINANCIAL  STATUS &amp; STATEMENTS</a:t>
            </a:r>
          </a:p>
        </p:txBody>
      </p:sp>
      <p:cxnSp>
        <p:nvCxnSpPr>
          <p:cNvPr id="12" name="Straight Connector 11"/>
          <p:cNvCxnSpPr/>
          <p:nvPr/>
        </p:nvCxnSpPr>
        <p:spPr>
          <a:xfrm>
            <a:off x="0" y="2932954"/>
            <a:ext cx="4191000" cy="0"/>
          </a:xfrm>
          <a:prstGeom prst="line">
            <a:avLst/>
          </a:prstGeom>
        </p:spPr>
        <p:style>
          <a:lnRef idx="2">
            <a:schemeClr val="accent3"/>
          </a:lnRef>
          <a:fillRef idx="0">
            <a:schemeClr val="accent3"/>
          </a:fillRef>
          <a:effectRef idx="1">
            <a:schemeClr val="accent3"/>
          </a:effectRef>
          <a:fontRef idx="minor">
            <a:schemeClr val="tx1"/>
          </a:fontRef>
        </p:style>
      </p:cxnSp>
      <p:sp>
        <p:nvSpPr>
          <p:cNvPr id="10" name="Rectangle 9"/>
          <p:cNvSpPr/>
          <p:nvPr/>
        </p:nvSpPr>
        <p:spPr>
          <a:xfrm>
            <a:off x="-1" y="3004455"/>
            <a:ext cx="4191001" cy="2224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7326369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717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5856515" y="152401"/>
            <a:ext cx="3276599" cy="27175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
        <p:nvSpPr>
          <p:cNvPr id="5" name="Rectangle 4"/>
          <p:cNvSpPr/>
          <p:nvPr/>
        </p:nvSpPr>
        <p:spPr>
          <a:xfrm>
            <a:off x="1142999" y="1245045"/>
            <a:ext cx="6781800" cy="646331"/>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smtClean="0">
                <a:latin typeface="Times New Roman"/>
                <a:ea typeface="Times New Roman"/>
              </a:rPr>
              <a:t>N</a:t>
            </a:r>
            <a:r>
              <a:rPr lang="en-US" altLang="zh-CN" dirty="0" smtClean="0">
                <a:latin typeface="Times New Roman"/>
                <a:ea typeface="Times New Roman"/>
              </a:rPr>
              <a:t>antong Erjian contracting Co. L.L.C </a:t>
            </a:r>
            <a:r>
              <a:rPr lang="en-US" dirty="0" smtClean="0">
                <a:latin typeface="Times New Roman"/>
                <a:ea typeface="Times New Roman"/>
              </a:rPr>
              <a:t>financials </a:t>
            </a:r>
            <a:r>
              <a:rPr lang="en-US" dirty="0">
                <a:latin typeface="Times New Roman"/>
                <a:ea typeface="Times New Roman"/>
              </a:rPr>
              <a:t>for the last three years are available upon request.</a:t>
            </a:r>
            <a:endParaRPr lang="en-US" sz="1400" dirty="0">
              <a:latin typeface="Times New Roman"/>
              <a:ea typeface="Times New Roman"/>
            </a:endParaRPr>
          </a:p>
        </p:txBody>
      </p:sp>
      <p:sp>
        <p:nvSpPr>
          <p:cNvPr id="2" name="Rectangle 1"/>
          <p:cNvSpPr/>
          <p:nvPr/>
        </p:nvSpPr>
        <p:spPr>
          <a:xfrm>
            <a:off x="1142999" y="2286000"/>
            <a:ext cx="6857999" cy="3048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dirty="0"/>
              <a:t>List of Banks:</a:t>
            </a:r>
          </a:p>
          <a:p>
            <a:endParaRPr lang="en-US" dirty="0"/>
          </a:p>
          <a:p>
            <a:pPr marL="285750" indent="-285750">
              <a:buFont typeface="Wingdings" pitchFamily="2" charset="2"/>
              <a:buChar char="Ø"/>
            </a:pPr>
            <a:r>
              <a:rPr lang="en-US" dirty="0"/>
              <a:t>Lebanese Swiss Bank        	( Lebanon)</a:t>
            </a:r>
          </a:p>
          <a:p>
            <a:pPr marL="285750" indent="-285750">
              <a:buFont typeface="Wingdings" pitchFamily="2" charset="2"/>
              <a:buChar char="Ø"/>
            </a:pPr>
            <a:endParaRPr lang="en-US" dirty="0"/>
          </a:p>
          <a:p>
            <a:pPr marL="285750" indent="-285750">
              <a:buFont typeface="Wingdings" pitchFamily="2" charset="2"/>
              <a:buChar char="Ø"/>
            </a:pPr>
            <a:r>
              <a:rPr lang="en-US" dirty="0"/>
              <a:t>Bank of </a:t>
            </a:r>
            <a:r>
              <a:rPr lang="en-US" dirty="0" smtClean="0"/>
              <a:t>CHINA  </a:t>
            </a:r>
            <a:r>
              <a:rPr lang="en-US" dirty="0"/>
              <a:t>		( </a:t>
            </a:r>
            <a:r>
              <a:rPr lang="en-US" dirty="0" smtClean="0"/>
              <a:t>CHINA)</a:t>
            </a:r>
            <a:endParaRPr lang="en-US" dirty="0"/>
          </a:p>
          <a:p>
            <a:pPr marL="285750" indent="-285750">
              <a:buFont typeface="Wingdings" pitchFamily="2" charset="2"/>
              <a:buChar char="Ø"/>
            </a:pPr>
            <a:endParaRPr lang="en-US" dirty="0"/>
          </a:p>
          <a:p>
            <a:pPr marL="285750" indent="-285750">
              <a:buFont typeface="Wingdings" pitchFamily="2" charset="2"/>
              <a:buChar char="Ø"/>
            </a:pPr>
            <a:r>
              <a:rPr lang="en-US" dirty="0"/>
              <a:t>Abu Dhabi Commercial Bank	( </a:t>
            </a:r>
            <a:r>
              <a:rPr lang="en-US" dirty="0" smtClean="0"/>
              <a:t>UAE</a:t>
            </a:r>
            <a:r>
              <a:rPr lang="en-US" altLang="zh-CN" dirty="0"/>
              <a:t> )</a:t>
            </a:r>
            <a:endParaRPr lang="en-US" dirty="0"/>
          </a:p>
          <a:p>
            <a:endParaRPr lang="en-US" dirty="0"/>
          </a:p>
        </p:txBody>
      </p:sp>
    </p:spTree>
    <p:extLst>
      <p:ext uri="{BB962C8B-B14F-4D97-AF65-F5344CB8AC3E}">
        <p14:creationId xmlns:p14="http://schemas.microsoft.com/office/powerpoint/2010/main" val="30980123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85326" y="3009898"/>
            <a:ext cx="1536901" cy="2340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dirty="0">
              <a:solidFill>
                <a:prstClr val="white"/>
              </a:solidFill>
            </a:endParaRPr>
          </a:p>
        </p:txBody>
      </p:sp>
      <p:cxnSp>
        <p:nvCxnSpPr>
          <p:cNvPr id="8" name="Straight Connector 7"/>
          <p:cNvCxnSpPr/>
          <p:nvPr/>
        </p:nvCxnSpPr>
        <p:spPr>
          <a:xfrm>
            <a:off x="4169228" y="3298371"/>
            <a:ext cx="495300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Straight Connector 11"/>
          <p:cNvCxnSpPr/>
          <p:nvPr/>
        </p:nvCxnSpPr>
        <p:spPr>
          <a:xfrm>
            <a:off x="0" y="2932954"/>
            <a:ext cx="4191000" cy="0"/>
          </a:xfrm>
          <a:prstGeom prst="line">
            <a:avLst/>
          </a:prstGeom>
        </p:spPr>
        <p:style>
          <a:lnRef idx="2">
            <a:schemeClr val="accent3"/>
          </a:lnRef>
          <a:fillRef idx="0">
            <a:schemeClr val="accent3"/>
          </a:fillRef>
          <a:effectRef idx="1">
            <a:schemeClr val="accent3"/>
          </a:effectRef>
          <a:fontRef idx="minor">
            <a:schemeClr val="tx1"/>
          </a:fontRef>
        </p:style>
      </p:cxnSp>
      <p:sp>
        <p:nvSpPr>
          <p:cNvPr id="10" name="Rectangle 9"/>
          <p:cNvSpPr/>
          <p:nvPr/>
        </p:nvSpPr>
        <p:spPr>
          <a:xfrm>
            <a:off x="-1" y="3004455"/>
            <a:ext cx="4191001" cy="23948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
        <p:nvSpPr>
          <p:cNvPr id="9" name="Rectangle 8"/>
          <p:cNvSpPr/>
          <p:nvPr/>
        </p:nvSpPr>
        <p:spPr>
          <a:xfrm>
            <a:off x="4191000" y="2969468"/>
            <a:ext cx="3394327" cy="292388"/>
          </a:xfrm>
          <a:prstGeom prst="rect">
            <a:avLst/>
          </a:prstGeom>
        </p:spPr>
        <p:txBody>
          <a:bodyPr wrap="none">
            <a:spAutoFit/>
          </a:bodyPr>
          <a:lstStyle/>
          <a:p>
            <a:pPr lvl="0"/>
            <a:r>
              <a:rPr lang="en-US" sz="1300" b="1" dirty="0">
                <a:solidFill>
                  <a:prstClr val="white"/>
                </a:solidFill>
                <a:latin typeface="Times New Roman" pitchFamily="18" charset="0"/>
                <a:cs typeface="Times New Roman" pitchFamily="18" charset="0"/>
              </a:rPr>
              <a:t>TRADE LICENSES &amp; CLASSIFICATIONS</a:t>
            </a:r>
          </a:p>
        </p:txBody>
      </p:sp>
    </p:spTree>
    <p:extLst>
      <p:ext uri="{BB962C8B-B14F-4D97-AF65-F5344CB8AC3E}">
        <p14:creationId xmlns:p14="http://schemas.microsoft.com/office/powerpoint/2010/main" val="41567170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dirty="0">
                <a:solidFill>
                  <a:prstClr val="white"/>
                </a:solidFill>
              </a:rPr>
              <a:t>REGISTRATION</a:t>
            </a:r>
          </a:p>
        </p:txBody>
      </p:sp>
      <p:sp>
        <p:nvSpPr>
          <p:cNvPr id="15" name="Rectangle 14"/>
          <p:cNvSpPr/>
          <p:nvPr/>
        </p:nvSpPr>
        <p:spPr>
          <a:xfrm>
            <a:off x="5908652" y="152400"/>
            <a:ext cx="32003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3" name="图片 2"/>
          <p:cNvPicPr>
            <a:picLocks noChangeAspect="1"/>
          </p:cNvPicPr>
          <p:nvPr/>
        </p:nvPicPr>
        <p:blipFill>
          <a:blip r:embed="rId2"/>
          <a:stretch>
            <a:fillRect/>
          </a:stretch>
        </p:blipFill>
        <p:spPr>
          <a:xfrm>
            <a:off x="2458130" y="609600"/>
            <a:ext cx="4238625" cy="6056158"/>
          </a:xfrm>
          <a:prstGeom prst="rect">
            <a:avLst/>
          </a:prstGeom>
        </p:spPr>
      </p:pic>
    </p:spTree>
    <p:extLst>
      <p:ext uri="{BB962C8B-B14F-4D97-AF65-F5344CB8AC3E}">
        <p14:creationId xmlns:p14="http://schemas.microsoft.com/office/powerpoint/2010/main" val="12329541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dirty="0" smtClean="0">
                <a:solidFill>
                  <a:prstClr val="white"/>
                </a:solidFill>
              </a:rPr>
              <a:t>LICENSE</a:t>
            </a:r>
            <a:endParaRPr lang="en-US" dirty="0">
              <a:solidFill>
                <a:prstClr val="white"/>
              </a:solidFill>
            </a:endParaRPr>
          </a:p>
        </p:txBody>
      </p:sp>
      <p:sp>
        <p:nvSpPr>
          <p:cNvPr id="15" name="Rectangle 14"/>
          <p:cNvSpPr/>
          <p:nvPr/>
        </p:nvSpPr>
        <p:spPr>
          <a:xfrm>
            <a:off x="5981700" y="152400"/>
            <a:ext cx="31241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2" name="图片 1"/>
          <p:cNvPicPr>
            <a:picLocks noChangeAspect="1"/>
          </p:cNvPicPr>
          <p:nvPr/>
        </p:nvPicPr>
        <p:blipFill>
          <a:blip r:embed="rId2"/>
          <a:stretch>
            <a:fillRect/>
          </a:stretch>
        </p:blipFill>
        <p:spPr>
          <a:xfrm>
            <a:off x="2448409" y="685800"/>
            <a:ext cx="4258068" cy="5900465"/>
          </a:xfrm>
          <a:prstGeom prst="rect">
            <a:avLst/>
          </a:prstGeom>
        </p:spPr>
      </p:pic>
    </p:spTree>
    <p:extLst>
      <p:ext uri="{BB962C8B-B14F-4D97-AF65-F5344CB8AC3E}">
        <p14:creationId xmlns:p14="http://schemas.microsoft.com/office/powerpoint/2010/main" val="21049791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dirty="0" smtClean="0">
                <a:solidFill>
                  <a:prstClr val="white"/>
                </a:solidFill>
              </a:rPr>
              <a:t>CERTIFICATE</a:t>
            </a:r>
            <a:endParaRPr lang="en-US" dirty="0">
              <a:solidFill>
                <a:prstClr val="white"/>
              </a:solidFill>
            </a:endParaRPr>
          </a:p>
        </p:txBody>
      </p:sp>
      <p:sp>
        <p:nvSpPr>
          <p:cNvPr id="15" name="Rectangle 14"/>
          <p:cNvSpPr/>
          <p:nvPr/>
        </p:nvSpPr>
        <p:spPr>
          <a:xfrm>
            <a:off x="5981700" y="152400"/>
            <a:ext cx="31241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2" name="图片 1"/>
          <p:cNvPicPr>
            <a:picLocks noChangeAspect="1"/>
          </p:cNvPicPr>
          <p:nvPr/>
        </p:nvPicPr>
        <p:blipFill>
          <a:blip r:embed="rId2"/>
          <a:stretch>
            <a:fillRect/>
          </a:stretch>
        </p:blipFill>
        <p:spPr>
          <a:xfrm>
            <a:off x="2389074" y="685800"/>
            <a:ext cx="4376737" cy="5892023"/>
          </a:xfrm>
          <a:prstGeom prst="rect">
            <a:avLst/>
          </a:prstGeom>
        </p:spPr>
      </p:pic>
    </p:spTree>
    <p:extLst>
      <p:ext uri="{BB962C8B-B14F-4D97-AF65-F5344CB8AC3E}">
        <p14:creationId xmlns:p14="http://schemas.microsoft.com/office/powerpoint/2010/main" val="28130336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26078" y="3009898"/>
            <a:ext cx="1696150" cy="2632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dirty="0">
              <a:solidFill>
                <a:prstClr val="white"/>
              </a:solidFill>
            </a:endParaRPr>
          </a:p>
        </p:txBody>
      </p:sp>
      <p:cxnSp>
        <p:nvCxnSpPr>
          <p:cNvPr id="8" name="Straight Connector 7"/>
          <p:cNvCxnSpPr/>
          <p:nvPr/>
        </p:nvCxnSpPr>
        <p:spPr>
          <a:xfrm>
            <a:off x="3956282" y="3352800"/>
            <a:ext cx="5165946"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Straight Connector 11"/>
          <p:cNvCxnSpPr/>
          <p:nvPr/>
        </p:nvCxnSpPr>
        <p:spPr>
          <a:xfrm>
            <a:off x="0" y="2932954"/>
            <a:ext cx="3956282" cy="0"/>
          </a:xfrm>
          <a:prstGeom prst="line">
            <a:avLst/>
          </a:prstGeom>
        </p:spPr>
        <p:style>
          <a:lnRef idx="2">
            <a:schemeClr val="accent3"/>
          </a:lnRef>
          <a:fillRef idx="0">
            <a:schemeClr val="accent3"/>
          </a:fillRef>
          <a:effectRef idx="1">
            <a:schemeClr val="accent3"/>
          </a:effectRef>
          <a:fontRef idx="minor">
            <a:schemeClr val="tx1"/>
          </a:fontRef>
        </p:style>
      </p:cxnSp>
      <p:sp>
        <p:nvSpPr>
          <p:cNvPr id="10" name="Rectangle 9"/>
          <p:cNvSpPr/>
          <p:nvPr/>
        </p:nvSpPr>
        <p:spPr>
          <a:xfrm>
            <a:off x="-1" y="3004455"/>
            <a:ext cx="3956283" cy="23948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
        <p:nvSpPr>
          <p:cNvPr id="2" name="Rectangle 1"/>
          <p:cNvSpPr/>
          <p:nvPr/>
        </p:nvSpPr>
        <p:spPr>
          <a:xfrm>
            <a:off x="3956282" y="3016517"/>
            <a:ext cx="3469796" cy="276999"/>
          </a:xfrm>
          <a:prstGeom prst="rect">
            <a:avLst/>
          </a:prstGeom>
        </p:spPr>
        <p:txBody>
          <a:bodyPr wrap="none">
            <a:spAutoFit/>
          </a:bodyPr>
          <a:lstStyle/>
          <a:p>
            <a:pPr lvl="0"/>
            <a:r>
              <a:rPr lang="en-US" sz="1200" b="1" dirty="0">
                <a:solidFill>
                  <a:prstClr val="white"/>
                </a:solidFill>
                <a:latin typeface="Times New Roman" pitchFamily="18" charset="0"/>
                <a:cs typeface="Times New Roman" pitchFamily="18" charset="0"/>
              </a:rPr>
              <a:t>PHOTO GALLERY of  SELECTED  PROJECTS</a:t>
            </a:r>
          </a:p>
        </p:txBody>
      </p:sp>
    </p:spTree>
    <p:extLst>
      <p:ext uri="{BB962C8B-B14F-4D97-AF65-F5344CB8AC3E}">
        <p14:creationId xmlns:p14="http://schemas.microsoft.com/office/powerpoint/2010/main" val="30072583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sz="1600" dirty="0" smtClean="0">
                <a:solidFill>
                  <a:prstClr val="white"/>
                </a:solidFill>
              </a:rPr>
              <a:t>UAE</a:t>
            </a:r>
            <a:endParaRPr lang="en-US" dirty="0">
              <a:solidFill>
                <a:prstClr val="white"/>
              </a:solidFill>
            </a:endParaRPr>
          </a:p>
        </p:txBody>
      </p:sp>
      <p:sp>
        <p:nvSpPr>
          <p:cNvPr id="15" name="Rectangle 14"/>
          <p:cNvSpPr/>
          <p:nvPr/>
        </p:nvSpPr>
        <p:spPr>
          <a:xfrm>
            <a:off x="5867400" y="152400"/>
            <a:ext cx="29717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5" name="图片 4"/>
          <p:cNvPicPr>
            <a:picLocks noChangeAspect="1"/>
          </p:cNvPicPr>
          <p:nvPr/>
        </p:nvPicPr>
        <p:blipFill>
          <a:blip r:embed="rId2"/>
          <a:stretch>
            <a:fillRect/>
          </a:stretch>
        </p:blipFill>
        <p:spPr>
          <a:xfrm>
            <a:off x="381000" y="685800"/>
            <a:ext cx="4445290" cy="5867400"/>
          </a:xfrm>
          <a:prstGeom prst="rect">
            <a:avLst/>
          </a:prstGeom>
        </p:spPr>
      </p:pic>
      <p:sp>
        <p:nvSpPr>
          <p:cNvPr id="6" name="矩形 5"/>
          <p:cNvSpPr/>
          <p:nvPr/>
        </p:nvSpPr>
        <p:spPr>
          <a:xfrm>
            <a:off x="367066" y="838200"/>
            <a:ext cx="4343400" cy="923330"/>
          </a:xfrm>
          <a:prstGeom prst="rect">
            <a:avLst/>
          </a:prstGeom>
        </p:spPr>
        <p:txBody>
          <a:bodyPr wrap="square">
            <a:spAutoFit/>
          </a:bodyPr>
          <a:lstStyle/>
          <a:p>
            <a:pPr algn="ctr"/>
            <a:r>
              <a:rPr lang="en-US" altLang="zh-CN" dirty="0"/>
              <a:t>JOURI 5 ,6 </a:t>
            </a:r>
            <a:r>
              <a:rPr lang="en-US" altLang="zh-CN" dirty="0" smtClean="0"/>
              <a:t>AND ORCHID TOWER</a:t>
            </a:r>
          </a:p>
          <a:p>
            <a:pPr algn="ctr"/>
            <a:r>
              <a:rPr lang="en-US" altLang="zh-CN" dirty="0" smtClean="0"/>
              <a:t>JUMEIRAH VILLAGE</a:t>
            </a:r>
          </a:p>
          <a:p>
            <a:pPr algn="ctr"/>
            <a:endParaRPr lang="zh-CN" altLang="en-US" dirty="0"/>
          </a:p>
        </p:txBody>
      </p:sp>
      <p:pic>
        <p:nvPicPr>
          <p:cNvPr id="10" name="图片 9"/>
          <p:cNvPicPr>
            <a:picLocks noChangeAspect="1"/>
          </p:cNvPicPr>
          <p:nvPr/>
        </p:nvPicPr>
        <p:blipFill>
          <a:blip r:embed="rId3"/>
          <a:stretch>
            <a:fillRect/>
          </a:stretch>
        </p:blipFill>
        <p:spPr>
          <a:xfrm>
            <a:off x="4976014" y="685800"/>
            <a:ext cx="3713834" cy="5867400"/>
          </a:xfrm>
          <a:prstGeom prst="rect">
            <a:avLst/>
          </a:prstGeom>
        </p:spPr>
      </p:pic>
      <p:sp>
        <p:nvSpPr>
          <p:cNvPr id="11" name="矩形 10"/>
          <p:cNvSpPr/>
          <p:nvPr/>
        </p:nvSpPr>
        <p:spPr>
          <a:xfrm>
            <a:off x="5296549" y="838200"/>
            <a:ext cx="3072764" cy="369332"/>
          </a:xfrm>
          <a:prstGeom prst="rect">
            <a:avLst/>
          </a:prstGeom>
        </p:spPr>
        <p:txBody>
          <a:bodyPr wrap="none">
            <a:spAutoFit/>
          </a:bodyPr>
          <a:lstStyle/>
          <a:p>
            <a:r>
              <a:rPr lang="en-US" altLang="zh-CN" dirty="0"/>
              <a:t>DELTA BUSINESS CENTRE</a:t>
            </a:r>
            <a:endParaRPr lang="zh-CN" altLang="en-US" dirty="0"/>
          </a:p>
        </p:txBody>
      </p:sp>
    </p:spTree>
    <p:extLst>
      <p:ext uri="{BB962C8B-B14F-4D97-AF65-F5344CB8AC3E}">
        <p14:creationId xmlns:p14="http://schemas.microsoft.com/office/powerpoint/2010/main" val="33728926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sz="1600" dirty="0" smtClean="0">
                <a:solidFill>
                  <a:prstClr val="white"/>
                </a:solidFill>
              </a:rPr>
              <a:t>UAE</a:t>
            </a:r>
            <a:endParaRPr lang="en-US" dirty="0">
              <a:solidFill>
                <a:prstClr val="white"/>
              </a:solidFill>
            </a:endParaRPr>
          </a:p>
        </p:txBody>
      </p:sp>
      <p:sp>
        <p:nvSpPr>
          <p:cNvPr id="15" name="Rectangle 14"/>
          <p:cNvSpPr/>
          <p:nvPr/>
        </p:nvSpPr>
        <p:spPr>
          <a:xfrm>
            <a:off x="5867400" y="152400"/>
            <a:ext cx="29717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2" name="图片 1"/>
          <p:cNvPicPr>
            <a:picLocks noChangeAspect="1"/>
          </p:cNvPicPr>
          <p:nvPr/>
        </p:nvPicPr>
        <p:blipFill>
          <a:blip r:embed="rId2"/>
          <a:stretch>
            <a:fillRect/>
          </a:stretch>
        </p:blipFill>
        <p:spPr>
          <a:xfrm>
            <a:off x="505037" y="609600"/>
            <a:ext cx="3762163" cy="5943600"/>
          </a:xfrm>
          <a:prstGeom prst="rect">
            <a:avLst/>
          </a:prstGeom>
        </p:spPr>
      </p:pic>
      <p:sp>
        <p:nvSpPr>
          <p:cNvPr id="3" name="矩形 2"/>
          <p:cNvSpPr/>
          <p:nvPr/>
        </p:nvSpPr>
        <p:spPr>
          <a:xfrm>
            <a:off x="685800" y="762000"/>
            <a:ext cx="2971800" cy="646331"/>
          </a:xfrm>
          <a:prstGeom prst="rect">
            <a:avLst/>
          </a:prstGeom>
        </p:spPr>
        <p:txBody>
          <a:bodyPr wrap="square">
            <a:spAutoFit/>
          </a:bodyPr>
          <a:lstStyle/>
          <a:p>
            <a:pPr algn="ctr"/>
            <a:r>
              <a:rPr lang="en-US" altLang="zh-CN" dirty="0"/>
              <a:t>BAYNOUNAH </a:t>
            </a:r>
            <a:r>
              <a:rPr lang="en-US" altLang="zh-CN" dirty="0" smtClean="0"/>
              <a:t>TOWER</a:t>
            </a:r>
          </a:p>
          <a:p>
            <a:pPr algn="ctr"/>
            <a:r>
              <a:rPr lang="en-US" altLang="zh-CN" dirty="0" smtClean="0"/>
              <a:t>JUMEIRAH VILLAGE</a:t>
            </a:r>
            <a:endParaRPr lang="zh-CN" altLang="en-US" dirty="0"/>
          </a:p>
        </p:txBody>
      </p:sp>
      <p:pic>
        <p:nvPicPr>
          <p:cNvPr id="5" name="图片 4"/>
          <p:cNvPicPr>
            <a:picLocks noChangeAspect="1"/>
          </p:cNvPicPr>
          <p:nvPr/>
        </p:nvPicPr>
        <p:blipFill>
          <a:blip r:embed="rId3"/>
          <a:stretch>
            <a:fillRect/>
          </a:stretch>
        </p:blipFill>
        <p:spPr>
          <a:xfrm>
            <a:off x="4724400" y="609600"/>
            <a:ext cx="3962400" cy="5943600"/>
          </a:xfrm>
          <a:prstGeom prst="rect">
            <a:avLst/>
          </a:prstGeom>
        </p:spPr>
      </p:pic>
      <p:sp>
        <p:nvSpPr>
          <p:cNvPr id="6" name="矩形 5"/>
          <p:cNvSpPr/>
          <p:nvPr/>
        </p:nvSpPr>
        <p:spPr>
          <a:xfrm>
            <a:off x="5595681" y="721929"/>
            <a:ext cx="2219838" cy="646331"/>
          </a:xfrm>
          <a:prstGeom prst="rect">
            <a:avLst/>
          </a:prstGeom>
        </p:spPr>
        <p:txBody>
          <a:bodyPr wrap="none">
            <a:spAutoFit/>
          </a:bodyPr>
          <a:lstStyle/>
          <a:p>
            <a:r>
              <a:rPr lang="en-US" altLang="zh-CN" dirty="0"/>
              <a:t>ARCHERY </a:t>
            </a:r>
            <a:r>
              <a:rPr lang="en-US" altLang="zh-CN" dirty="0" smtClean="0"/>
              <a:t>TOWER</a:t>
            </a:r>
          </a:p>
          <a:p>
            <a:pPr algn="ctr"/>
            <a:r>
              <a:rPr lang="en-US" altLang="zh-CN" dirty="0" smtClean="0"/>
              <a:t>SPORTS CITY</a:t>
            </a:r>
            <a:endParaRPr lang="zh-CN" altLang="en-US" dirty="0"/>
          </a:p>
        </p:txBody>
      </p:sp>
    </p:spTree>
    <p:extLst>
      <p:ext uri="{BB962C8B-B14F-4D97-AF65-F5344CB8AC3E}">
        <p14:creationId xmlns:p14="http://schemas.microsoft.com/office/powerpoint/2010/main" val="15404297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22" y="26899"/>
            <a:ext cx="9115778" cy="20170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ctr"/>
            <a:r>
              <a:rPr lang="en-US" dirty="0">
                <a:solidFill>
                  <a:prstClr val="white"/>
                </a:solidFill>
              </a:rPr>
              <a:t>                                 </a:t>
            </a:r>
            <a:r>
              <a:rPr lang="en-US" sz="1100" dirty="0">
                <a:solidFill>
                  <a:prstClr val="white"/>
                </a:solidFill>
              </a:rPr>
              <a:t>N</a:t>
            </a:r>
            <a:r>
              <a:rPr lang="en-GB" sz="1200" dirty="0">
                <a:solidFill>
                  <a:prstClr val="white"/>
                </a:solidFill>
              </a:rPr>
              <a:t>ANTONG ERJIAN CONTRACTING CO. L.L.C</a:t>
            </a:r>
            <a:endParaRPr lang="en-US" dirty="0">
              <a:solidFill>
                <a:prstClr val="white"/>
              </a:solidFill>
            </a:endParaRPr>
          </a:p>
        </p:txBody>
      </p:sp>
      <p:sp>
        <p:nvSpPr>
          <p:cNvPr id="10" name="Rectangle 2"/>
          <p:cNvSpPr>
            <a:spLocks noChangeArrowheads="1"/>
          </p:cNvSpPr>
          <p:nvPr/>
        </p:nvSpPr>
        <p:spPr bwMode="auto">
          <a:xfrm>
            <a:off x="646296" y="3148012"/>
            <a:ext cx="78514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2400" dirty="0">
                <a:solidFill>
                  <a:prstClr val="white"/>
                </a:solidFill>
                <a:latin typeface="Times New Roman"/>
                <a:ea typeface="Times New Roman"/>
              </a:rPr>
              <a:t>.</a:t>
            </a:r>
          </a:p>
          <a:p>
            <a:pPr algn="justLow" eaLnBrk="0" fontAlgn="base" hangingPunct="0">
              <a:spcBef>
                <a:spcPct val="0"/>
              </a:spcBef>
              <a:spcAft>
                <a:spcPct val="0"/>
              </a:spcAft>
            </a:pPr>
            <a:endParaRPr lang="en-US" sz="2400" dirty="0">
              <a:solidFill>
                <a:prstClr val="white"/>
              </a:solidFill>
              <a:latin typeface="Arial" pitchFamily="34" charset="0"/>
              <a:cs typeface="Arial" pitchFamily="34" charset="0"/>
            </a:endParaRPr>
          </a:p>
        </p:txBody>
      </p:sp>
      <p:sp>
        <p:nvSpPr>
          <p:cNvPr id="2" name="Rectangle 1"/>
          <p:cNvSpPr/>
          <p:nvPr/>
        </p:nvSpPr>
        <p:spPr>
          <a:xfrm>
            <a:off x="443589" y="891846"/>
            <a:ext cx="8176579" cy="5816977"/>
          </a:xfrm>
          <a:prstGeom prst="rect">
            <a:avLst/>
          </a:prstGeom>
        </p:spPr>
        <p:txBody>
          <a:bodyPr wrap="square">
            <a:spAutoFit/>
          </a:bodyPr>
          <a:lstStyle/>
          <a:p>
            <a:pPr lvl="0" eaLnBrk="0" fontAlgn="base" hangingPunct="0">
              <a:spcBef>
                <a:spcPct val="0"/>
              </a:spcBef>
              <a:spcAft>
                <a:spcPct val="0"/>
              </a:spcAft>
            </a:pPr>
            <a:r>
              <a:rPr lang="en-GB" dirty="0">
                <a:solidFill>
                  <a:prstClr val="white"/>
                </a:solidFill>
                <a:latin typeface="Arial" pitchFamily="34" charset="0"/>
                <a:ea typeface="Times New Roman" pitchFamily="18" charset="0"/>
              </a:rPr>
              <a:t>NANTONG ERJIAN CONTRACTING CO. L. L.C </a:t>
            </a:r>
            <a:r>
              <a:rPr lang="en-US" dirty="0">
                <a:solidFill>
                  <a:prstClr val="white"/>
                </a:solidFill>
                <a:latin typeface="Arial" pitchFamily="34" charset="0"/>
                <a:ea typeface="Times New Roman" pitchFamily="18" charset="0"/>
              </a:rPr>
              <a:t>was established in the United Arab Emirates in 2010 </a:t>
            </a:r>
            <a:r>
              <a:rPr lang="en-US" dirty="0" smtClean="0">
                <a:solidFill>
                  <a:prstClr val="white"/>
                </a:solidFill>
                <a:latin typeface="Arial" pitchFamily="34" charset="0"/>
                <a:ea typeface="Times New Roman" pitchFamily="18" charset="0"/>
              </a:rPr>
              <a:t>under </a:t>
            </a:r>
            <a:r>
              <a:rPr lang="en-US" dirty="0">
                <a:solidFill>
                  <a:prstClr val="white"/>
                </a:solidFill>
                <a:latin typeface="Arial" pitchFamily="34" charset="0"/>
                <a:ea typeface="Times New Roman" pitchFamily="18" charset="0"/>
              </a:rPr>
              <a:t>the name of </a:t>
            </a:r>
            <a:r>
              <a:rPr lang="en-US" dirty="0" smtClean="0">
                <a:solidFill>
                  <a:prstClr val="white"/>
                </a:solidFill>
                <a:latin typeface="Arial" pitchFamily="34" charset="0"/>
                <a:ea typeface="Times New Roman" pitchFamily="18" charset="0"/>
              </a:rPr>
              <a:t>“Directions”, and later changed to “</a:t>
            </a:r>
            <a:r>
              <a:rPr lang="en-US" dirty="0" err="1" smtClean="0">
                <a:solidFill>
                  <a:prstClr val="white"/>
                </a:solidFill>
                <a:latin typeface="Arial" pitchFamily="34" charset="0"/>
                <a:ea typeface="Times New Roman" pitchFamily="18" charset="0"/>
              </a:rPr>
              <a:t>Fucheng</a:t>
            </a:r>
            <a:r>
              <a:rPr lang="en-US" dirty="0" smtClean="0">
                <a:solidFill>
                  <a:prstClr val="white"/>
                </a:solidFill>
                <a:latin typeface="Arial" pitchFamily="34" charset="0"/>
                <a:ea typeface="Times New Roman" pitchFamily="18" charset="0"/>
              </a:rPr>
              <a:t> Middle East Contracting” as Chinese partners with different expertise joined for </a:t>
            </a:r>
            <a:r>
              <a:rPr lang="en-US" dirty="0">
                <a:solidFill>
                  <a:prstClr val="white"/>
                </a:solidFill>
                <a:latin typeface="Arial" pitchFamily="34" charset="0"/>
                <a:ea typeface="Times New Roman" pitchFamily="18" charset="0"/>
              </a:rPr>
              <a:t>the purpose of serving the construction industry in UAE Region. </a:t>
            </a:r>
            <a:r>
              <a:rPr lang="en-US" dirty="0" smtClean="0">
                <a:solidFill>
                  <a:prstClr val="white"/>
                </a:solidFill>
                <a:latin typeface="Arial" pitchFamily="34" charset="0"/>
                <a:ea typeface="Times New Roman" pitchFamily="18" charset="0"/>
              </a:rPr>
              <a:t>The Chinese partners brought their expertise to the company such as Fujian Hydro electric in water and dams, Shenzhen piling in soil mechanics, Nantong No. 2 group in building &amp; infrastructure. </a:t>
            </a:r>
            <a:endParaRPr lang="en-US" sz="1200" dirty="0">
              <a:solidFill>
                <a:prstClr val="white"/>
              </a:solidFill>
              <a:latin typeface="Arial" pitchFamily="34" charset="0"/>
              <a:ea typeface="Times New Roman" pitchFamily="18" charset="0"/>
            </a:endParaRPr>
          </a:p>
          <a:p>
            <a:pPr lvl="0" eaLnBrk="0" fontAlgn="base" hangingPunct="0">
              <a:spcBef>
                <a:spcPct val="0"/>
              </a:spcBef>
              <a:spcAft>
                <a:spcPct val="0"/>
              </a:spcAft>
            </a:pPr>
            <a:endParaRPr lang="en-US" altLang="zh-CN" dirty="0" smtClean="0">
              <a:solidFill>
                <a:prstClr val="white"/>
              </a:solidFill>
              <a:latin typeface="Arial" pitchFamily="34" charset="0"/>
              <a:ea typeface="Times New Roman" pitchFamily="18" charset="0"/>
            </a:endParaRPr>
          </a:p>
          <a:p>
            <a:pPr lvl="0" eaLnBrk="0" fontAlgn="base" hangingPunct="0">
              <a:spcBef>
                <a:spcPct val="0"/>
              </a:spcBef>
              <a:spcAft>
                <a:spcPct val="0"/>
              </a:spcAft>
            </a:pPr>
            <a:r>
              <a:rPr lang="en-US" altLang="zh-CN" dirty="0" smtClean="0">
                <a:solidFill>
                  <a:prstClr val="white"/>
                </a:solidFill>
                <a:latin typeface="Arial" pitchFamily="34" charset="0"/>
                <a:ea typeface="Times New Roman" pitchFamily="18" charset="0"/>
              </a:rPr>
              <a:t>Recently Jiangsu </a:t>
            </a:r>
            <a:r>
              <a:rPr lang="en-US" altLang="zh-CN" dirty="0">
                <a:solidFill>
                  <a:prstClr val="white"/>
                </a:solidFill>
                <a:latin typeface="Arial" pitchFamily="34" charset="0"/>
                <a:ea typeface="Times New Roman" pitchFamily="18" charset="0"/>
              </a:rPr>
              <a:t>Nantong No.2 Construction Engineering Group Co.</a:t>
            </a:r>
            <a:r>
              <a:rPr lang="en-GB" altLang="zh-CN" dirty="0">
                <a:solidFill>
                  <a:prstClr val="white"/>
                </a:solidFill>
                <a:latin typeface="Arial" pitchFamily="34" charset="0"/>
                <a:ea typeface="Times New Roman" pitchFamily="18" charset="0"/>
              </a:rPr>
              <a:t>,</a:t>
            </a:r>
            <a:r>
              <a:rPr lang="zh-CN" altLang="en-US" dirty="0">
                <a:solidFill>
                  <a:prstClr val="white"/>
                </a:solidFill>
                <a:latin typeface="Arial" pitchFamily="34" charset="0"/>
                <a:ea typeface="Times New Roman" pitchFamily="18" charset="0"/>
              </a:rPr>
              <a:t> </a:t>
            </a:r>
            <a:r>
              <a:rPr lang="en-GB" altLang="zh-CN" dirty="0" smtClean="0">
                <a:solidFill>
                  <a:prstClr val="white"/>
                </a:solidFill>
                <a:latin typeface="Arial" pitchFamily="34" charset="0"/>
                <a:ea typeface="Times New Roman" pitchFamily="18" charset="0"/>
              </a:rPr>
              <a:t>LTD (hereafter called Nantong (China)), </a:t>
            </a:r>
            <a:r>
              <a:rPr lang="en-GB" altLang="zh-CN" dirty="0">
                <a:solidFill>
                  <a:prstClr val="white"/>
                </a:solidFill>
                <a:latin typeface="Arial" pitchFamily="34" charset="0"/>
                <a:ea typeface="Times New Roman" pitchFamily="18" charset="0"/>
              </a:rPr>
              <a:t>ranking top 500 enterprises of China, </a:t>
            </a:r>
            <a:r>
              <a:rPr lang="en-US" altLang="zh-CN" dirty="0" smtClean="0">
                <a:solidFill>
                  <a:prstClr val="white"/>
                </a:solidFill>
                <a:latin typeface="Arial" pitchFamily="34" charset="0"/>
                <a:ea typeface="Times New Roman" pitchFamily="18" charset="0"/>
              </a:rPr>
              <a:t>acquired the major shares in the company to become </a:t>
            </a:r>
            <a:r>
              <a:rPr lang="en-GB" altLang="zh-CN" dirty="0" smtClean="0">
                <a:solidFill>
                  <a:prstClr val="white"/>
                </a:solidFill>
                <a:latin typeface="Arial" pitchFamily="34" charset="0"/>
                <a:ea typeface="Times New Roman" pitchFamily="18" charset="0"/>
              </a:rPr>
              <a:t>Nantong </a:t>
            </a:r>
            <a:r>
              <a:rPr lang="en-GB" altLang="zh-CN" dirty="0">
                <a:solidFill>
                  <a:prstClr val="white"/>
                </a:solidFill>
                <a:latin typeface="Arial" pitchFamily="34" charset="0"/>
                <a:ea typeface="Times New Roman" pitchFamily="18" charset="0"/>
              </a:rPr>
              <a:t>Erjian Contracting Co. </a:t>
            </a:r>
            <a:r>
              <a:rPr lang="en-GB" altLang="zh-CN" dirty="0" smtClean="0">
                <a:solidFill>
                  <a:prstClr val="white"/>
                </a:solidFill>
                <a:latin typeface="Arial" pitchFamily="34" charset="0"/>
                <a:ea typeface="Times New Roman" pitchFamily="18" charset="0"/>
              </a:rPr>
              <a:t>L.L.C with Nantong(China) as leader of the company.</a:t>
            </a:r>
            <a:endParaRPr lang="en-GB" altLang="zh-CN" dirty="0">
              <a:solidFill>
                <a:prstClr val="white"/>
              </a:solidFill>
              <a:latin typeface="Arial" pitchFamily="34" charset="0"/>
              <a:ea typeface="Times New Roman" pitchFamily="18" charset="0"/>
            </a:endParaRPr>
          </a:p>
          <a:p>
            <a:pPr lvl="0" eaLnBrk="0" fontAlgn="base" hangingPunct="0">
              <a:spcBef>
                <a:spcPct val="0"/>
              </a:spcBef>
              <a:spcAft>
                <a:spcPct val="0"/>
              </a:spcAft>
            </a:pPr>
            <a:endParaRPr lang="en-US" sz="1200" dirty="0">
              <a:solidFill>
                <a:prstClr val="white"/>
              </a:solidFill>
              <a:latin typeface="Arial" pitchFamily="34" charset="0"/>
            </a:endParaRPr>
          </a:p>
          <a:p>
            <a:pPr lvl="0" eaLnBrk="0" fontAlgn="base" hangingPunct="0">
              <a:spcBef>
                <a:spcPct val="0"/>
              </a:spcBef>
              <a:spcAft>
                <a:spcPct val="0"/>
              </a:spcAft>
            </a:pPr>
            <a:r>
              <a:rPr lang="en-US" altLang="zh-CN" dirty="0">
                <a:solidFill>
                  <a:prstClr val="white"/>
                </a:solidFill>
                <a:latin typeface="Arial" pitchFamily="34" charset="0"/>
                <a:ea typeface="Times New Roman" pitchFamily="18" charset="0"/>
              </a:rPr>
              <a:t>M/s NANTONG(China),</a:t>
            </a:r>
            <a:r>
              <a:rPr lang="en-US" dirty="0" smtClean="0">
                <a:solidFill>
                  <a:prstClr val="white"/>
                </a:solidFill>
                <a:latin typeface="Arial" pitchFamily="34" charset="0"/>
                <a:ea typeface="Times New Roman" pitchFamily="18" charset="0"/>
              </a:rPr>
              <a:t> </a:t>
            </a:r>
            <a:r>
              <a:rPr lang="en-GB" altLang="zh-CN" dirty="0">
                <a:solidFill>
                  <a:prstClr val="white"/>
                </a:solidFill>
                <a:latin typeface="Arial" pitchFamily="34" charset="0"/>
                <a:ea typeface="Times New Roman" pitchFamily="18" charset="0"/>
              </a:rPr>
              <a:t>ranking top 500 enterprises of </a:t>
            </a:r>
            <a:r>
              <a:rPr lang="en-GB" altLang="zh-CN" dirty="0" smtClean="0">
                <a:solidFill>
                  <a:prstClr val="white"/>
                </a:solidFill>
                <a:latin typeface="Arial" pitchFamily="34" charset="0"/>
                <a:ea typeface="Times New Roman" pitchFamily="18" charset="0"/>
              </a:rPr>
              <a:t>China, </a:t>
            </a:r>
            <a:r>
              <a:rPr lang="en-US" altLang="zh-CN" dirty="0" smtClean="0">
                <a:solidFill>
                  <a:prstClr val="white"/>
                </a:solidFill>
                <a:latin typeface="Arial" pitchFamily="34" charset="0"/>
                <a:ea typeface="Times New Roman" pitchFamily="18" charset="0"/>
              </a:rPr>
              <a:t>a special grade in housing construction, first grade in municipal public works and first grade in infrastructure works entity, with annual turn over in excess of 80 billions dollars (see the attached project list)</a:t>
            </a:r>
            <a:endParaRPr lang="en-US" dirty="0" smtClean="0">
              <a:solidFill>
                <a:prstClr val="white"/>
              </a:solidFill>
              <a:latin typeface="Arial" pitchFamily="34" charset="0"/>
              <a:ea typeface="Times New Roman" pitchFamily="18" charset="0"/>
            </a:endParaRPr>
          </a:p>
          <a:p>
            <a:pPr lvl="0" eaLnBrk="0" fontAlgn="base" hangingPunct="0">
              <a:spcBef>
                <a:spcPct val="0"/>
              </a:spcBef>
              <a:spcAft>
                <a:spcPct val="0"/>
              </a:spcAft>
            </a:pPr>
            <a:endParaRPr lang="en-US" dirty="0" smtClean="0">
              <a:solidFill>
                <a:prstClr val="white"/>
              </a:solidFill>
              <a:latin typeface="Arial" pitchFamily="34" charset="0"/>
              <a:ea typeface="Times New Roman" pitchFamily="18" charset="0"/>
            </a:endParaRPr>
          </a:p>
          <a:p>
            <a:pPr eaLnBrk="0" fontAlgn="base" hangingPunct="0">
              <a:spcBef>
                <a:spcPct val="0"/>
              </a:spcBef>
              <a:spcAft>
                <a:spcPct val="0"/>
              </a:spcAft>
            </a:pPr>
            <a:r>
              <a:rPr lang="en-US" dirty="0" smtClean="0">
                <a:solidFill>
                  <a:prstClr val="white"/>
                </a:solidFill>
                <a:latin typeface="Arial" pitchFamily="34" charset="0"/>
                <a:ea typeface="Times New Roman" pitchFamily="18" charset="0"/>
              </a:rPr>
              <a:t>Eng. Charles Chami, partner, founder of </a:t>
            </a:r>
            <a:r>
              <a:rPr lang="en-US" altLang="zh-CN" dirty="0" smtClean="0">
                <a:solidFill>
                  <a:prstClr val="white"/>
                </a:solidFill>
                <a:latin typeface="Arial" pitchFamily="34" charset="0"/>
                <a:ea typeface="Times New Roman" pitchFamily="18" charset="0"/>
              </a:rPr>
              <a:t>Directions UAE, </a:t>
            </a:r>
            <a:r>
              <a:rPr lang="en-US" altLang="zh-CN" dirty="0" err="1" smtClean="0">
                <a:solidFill>
                  <a:prstClr val="white"/>
                </a:solidFill>
                <a:latin typeface="Arial" pitchFamily="34" charset="0"/>
                <a:ea typeface="Times New Roman" pitchFamily="18" charset="0"/>
              </a:rPr>
              <a:t>Pilex</a:t>
            </a:r>
            <a:r>
              <a:rPr lang="en-US" altLang="zh-CN" dirty="0" smtClean="0">
                <a:solidFill>
                  <a:prstClr val="white"/>
                </a:solidFill>
                <a:latin typeface="Arial" pitchFamily="34" charset="0"/>
                <a:ea typeface="Times New Roman" pitchFamily="18" charset="0"/>
              </a:rPr>
              <a:t> UAE, Eagle engineering </a:t>
            </a:r>
            <a:r>
              <a:rPr lang="en-US" altLang="zh-CN" dirty="0">
                <a:solidFill>
                  <a:prstClr val="white"/>
                </a:solidFill>
                <a:latin typeface="Arial" pitchFamily="34" charset="0"/>
                <a:ea typeface="Times New Roman" pitchFamily="18" charset="0"/>
              </a:rPr>
              <a:t>Lebanon, </a:t>
            </a:r>
            <a:r>
              <a:rPr lang="en-US" altLang="zh-CN" dirty="0" smtClean="0">
                <a:solidFill>
                  <a:prstClr val="white"/>
                </a:solidFill>
                <a:latin typeface="Arial" pitchFamily="34" charset="0"/>
                <a:ea typeface="Times New Roman" pitchFamily="18" charset="0"/>
              </a:rPr>
              <a:t>is also a </a:t>
            </a:r>
            <a:r>
              <a:rPr lang="en-US" altLang="zh-CN" dirty="0">
                <a:solidFill>
                  <a:prstClr val="white"/>
                </a:solidFill>
                <a:latin typeface="Arial" pitchFamily="34" charset="0"/>
                <a:ea typeface="Times New Roman" pitchFamily="18" charset="0"/>
              </a:rPr>
              <a:t>grade “A” construction </a:t>
            </a:r>
            <a:r>
              <a:rPr lang="en-US" altLang="zh-CN" dirty="0" smtClean="0">
                <a:solidFill>
                  <a:prstClr val="white"/>
                </a:solidFill>
                <a:latin typeface="Arial" pitchFamily="34" charset="0"/>
                <a:ea typeface="Times New Roman" pitchFamily="18" charset="0"/>
              </a:rPr>
              <a:t>entity</a:t>
            </a:r>
            <a:r>
              <a:rPr lang="en-US" altLang="zh-CN" dirty="0">
                <a:solidFill>
                  <a:prstClr val="white"/>
                </a:solidFill>
                <a:latin typeface="Arial" pitchFamily="34" charset="0"/>
                <a:ea typeface="Times New Roman" pitchFamily="18" charset="0"/>
              </a:rPr>
              <a:t> </a:t>
            </a:r>
            <a:r>
              <a:rPr lang="en-US" altLang="zh-CN" dirty="0" smtClean="0">
                <a:solidFill>
                  <a:prstClr val="white"/>
                </a:solidFill>
                <a:latin typeface="Arial" pitchFamily="34" charset="0"/>
                <a:ea typeface="Times New Roman" pitchFamily="18" charset="0"/>
              </a:rPr>
              <a:t>established since 1978 still managing the company along with the Chinese partners.</a:t>
            </a:r>
          </a:p>
        </p:txBody>
      </p:sp>
      <p:sp>
        <p:nvSpPr>
          <p:cNvPr id="9" name="Rectangle 8"/>
          <p:cNvSpPr/>
          <p:nvPr/>
        </p:nvSpPr>
        <p:spPr>
          <a:xfrm>
            <a:off x="2743200" y="522514"/>
            <a:ext cx="1066800" cy="369332"/>
          </a:xfrm>
          <a:prstGeom prst="rect">
            <a:avLst/>
          </a:prstGeom>
        </p:spPr>
        <p:txBody>
          <a:bodyPr wrap="square">
            <a:spAutoFit/>
          </a:bodyPr>
          <a:lstStyle/>
          <a:p>
            <a:pPr lvl="0" algn="ctr"/>
            <a:r>
              <a:rPr lang="en-US" b="1" dirty="0">
                <a:solidFill>
                  <a:prstClr val="white"/>
                </a:solidFill>
                <a:latin typeface="Arial" pitchFamily="34" charset="0"/>
                <a:ea typeface="Times New Roman" pitchFamily="18" charset="0"/>
              </a:rPr>
              <a:t>Mission</a:t>
            </a:r>
            <a:endParaRPr lang="en-US" sz="2400" dirty="0">
              <a:solidFill>
                <a:prstClr val="white"/>
              </a:solidFill>
              <a:latin typeface="Arial" pitchFamily="34" charset="0"/>
              <a:cs typeface="Arial" pitchFamily="34" charset="0"/>
            </a:endParaRPr>
          </a:p>
        </p:txBody>
      </p:sp>
      <p:sp>
        <p:nvSpPr>
          <p:cNvPr id="11" name="Rectangle 10"/>
          <p:cNvSpPr/>
          <p:nvPr/>
        </p:nvSpPr>
        <p:spPr>
          <a:xfrm>
            <a:off x="3505200" y="522514"/>
            <a:ext cx="1469572" cy="369332"/>
          </a:xfrm>
          <a:prstGeom prst="rect">
            <a:avLst/>
          </a:prstGeom>
        </p:spPr>
        <p:txBody>
          <a:bodyPr wrap="square">
            <a:spAutoFit/>
          </a:bodyPr>
          <a:lstStyle/>
          <a:p>
            <a:pPr marL="285750" lvl="0" indent="-285750" algn="ctr">
              <a:buFont typeface="Wingdings" pitchFamily="2" charset="2"/>
              <a:buChar char="v"/>
            </a:pPr>
            <a:r>
              <a:rPr lang="en-US" b="1" dirty="0">
                <a:solidFill>
                  <a:prstClr val="white"/>
                </a:solidFill>
                <a:latin typeface="Arial" pitchFamily="34" charset="0"/>
                <a:ea typeface="Times New Roman" pitchFamily="18" charset="0"/>
              </a:rPr>
              <a:t>Vision</a:t>
            </a:r>
            <a:endParaRPr lang="en-US" sz="2400" dirty="0">
              <a:solidFill>
                <a:prstClr val="white"/>
              </a:solidFill>
              <a:latin typeface="Arial" pitchFamily="34" charset="0"/>
              <a:cs typeface="Arial" pitchFamily="34" charset="0"/>
            </a:endParaRPr>
          </a:p>
        </p:txBody>
      </p:sp>
      <p:sp>
        <p:nvSpPr>
          <p:cNvPr id="12" name="Rectangle 11"/>
          <p:cNvSpPr/>
          <p:nvPr/>
        </p:nvSpPr>
        <p:spPr>
          <a:xfrm>
            <a:off x="4531879" y="522514"/>
            <a:ext cx="1469572" cy="369332"/>
          </a:xfrm>
          <a:prstGeom prst="rect">
            <a:avLst/>
          </a:prstGeom>
        </p:spPr>
        <p:txBody>
          <a:bodyPr wrap="square">
            <a:spAutoFit/>
          </a:bodyPr>
          <a:lstStyle/>
          <a:p>
            <a:pPr marL="285750" lvl="0" indent="-285750" algn="ctr">
              <a:buFont typeface="Wingdings" pitchFamily="2" charset="2"/>
              <a:buChar char="v"/>
            </a:pPr>
            <a:r>
              <a:rPr lang="en-US" b="1" dirty="0">
                <a:solidFill>
                  <a:prstClr val="white"/>
                </a:solidFill>
                <a:latin typeface="Arial" pitchFamily="34" charset="0"/>
                <a:ea typeface="Times New Roman" pitchFamily="18" charset="0"/>
              </a:rPr>
              <a:t>Values</a:t>
            </a:r>
            <a:endParaRPr lang="en-US" sz="24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35623081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sz="1600" dirty="0" smtClean="0">
                <a:solidFill>
                  <a:prstClr val="white"/>
                </a:solidFill>
              </a:rPr>
              <a:t>UAE</a:t>
            </a:r>
            <a:endParaRPr lang="en-US" dirty="0">
              <a:solidFill>
                <a:prstClr val="white"/>
              </a:solidFill>
            </a:endParaRPr>
          </a:p>
        </p:txBody>
      </p:sp>
      <p:sp>
        <p:nvSpPr>
          <p:cNvPr id="15" name="Rectangle 14"/>
          <p:cNvSpPr/>
          <p:nvPr/>
        </p:nvSpPr>
        <p:spPr>
          <a:xfrm>
            <a:off x="5867400" y="152400"/>
            <a:ext cx="29717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2" name="图片 1"/>
          <p:cNvPicPr>
            <a:picLocks noChangeAspect="1"/>
          </p:cNvPicPr>
          <p:nvPr/>
        </p:nvPicPr>
        <p:blipFill>
          <a:blip r:embed="rId2"/>
          <a:stretch>
            <a:fillRect/>
          </a:stretch>
        </p:blipFill>
        <p:spPr>
          <a:xfrm>
            <a:off x="457200" y="685800"/>
            <a:ext cx="4029521" cy="5833289"/>
          </a:xfrm>
          <a:prstGeom prst="rect">
            <a:avLst/>
          </a:prstGeom>
        </p:spPr>
      </p:pic>
      <p:sp>
        <p:nvSpPr>
          <p:cNvPr id="3" name="矩形 2"/>
          <p:cNvSpPr/>
          <p:nvPr/>
        </p:nvSpPr>
        <p:spPr>
          <a:xfrm>
            <a:off x="1300549" y="747944"/>
            <a:ext cx="2342821" cy="369332"/>
          </a:xfrm>
          <a:prstGeom prst="rect">
            <a:avLst/>
          </a:prstGeom>
        </p:spPr>
        <p:txBody>
          <a:bodyPr wrap="none">
            <a:spAutoFit/>
          </a:bodyPr>
          <a:lstStyle/>
          <a:p>
            <a:r>
              <a:rPr lang="en-US" altLang="zh-CN" dirty="0"/>
              <a:t>PLATINUM TOWER</a:t>
            </a:r>
            <a:endParaRPr lang="zh-CN" altLang="en-US" dirty="0"/>
          </a:p>
        </p:txBody>
      </p:sp>
      <p:sp>
        <p:nvSpPr>
          <p:cNvPr id="5" name="矩形 4"/>
          <p:cNvSpPr/>
          <p:nvPr/>
        </p:nvSpPr>
        <p:spPr>
          <a:xfrm>
            <a:off x="602916" y="1117276"/>
            <a:ext cx="3868565" cy="369332"/>
          </a:xfrm>
          <a:prstGeom prst="rect">
            <a:avLst/>
          </a:prstGeom>
        </p:spPr>
        <p:txBody>
          <a:bodyPr wrap="square">
            <a:spAutoFit/>
          </a:bodyPr>
          <a:lstStyle/>
          <a:p>
            <a:r>
              <a:rPr lang="en-US" altLang="zh-CN" dirty="0"/>
              <a:t>TWIN TOWER UP TO 30 </a:t>
            </a:r>
            <a:r>
              <a:rPr lang="en-US" altLang="zh-CN" dirty="0" smtClean="0"/>
              <a:t>FLOORS</a:t>
            </a:r>
          </a:p>
        </p:txBody>
      </p:sp>
      <p:pic>
        <p:nvPicPr>
          <p:cNvPr id="6" name="图片 5"/>
          <p:cNvPicPr>
            <a:picLocks noChangeAspect="1"/>
          </p:cNvPicPr>
          <p:nvPr/>
        </p:nvPicPr>
        <p:blipFill>
          <a:blip r:embed="rId3"/>
          <a:stretch>
            <a:fillRect/>
          </a:stretch>
        </p:blipFill>
        <p:spPr>
          <a:xfrm>
            <a:off x="4800600" y="701040"/>
            <a:ext cx="3914717" cy="5818049"/>
          </a:xfrm>
          <a:prstGeom prst="rect">
            <a:avLst/>
          </a:prstGeom>
        </p:spPr>
      </p:pic>
      <p:sp>
        <p:nvSpPr>
          <p:cNvPr id="7" name="矩形 6"/>
          <p:cNvSpPr/>
          <p:nvPr/>
        </p:nvSpPr>
        <p:spPr>
          <a:xfrm>
            <a:off x="5067299" y="747944"/>
            <a:ext cx="3390901" cy="646331"/>
          </a:xfrm>
          <a:prstGeom prst="rect">
            <a:avLst/>
          </a:prstGeom>
        </p:spPr>
        <p:txBody>
          <a:bodyPr wrap="square">
            <a:spAutoFit/>
          </a:bodyPr>
          <a:lstStyle/>
          <a:p>
            <a:r>
              <a:rPr lang="en-US" altLang="zh-CN" dirty="0" smtClean="0"/>
              <a:t>RESIDENTIAL  07 BUILDINGS</a:t>
            </a:r>
          </a:p>
          <a:p>
            <a:pPr algn="ctr"/>
            <a:r>
              <a:rPr lang="en-US" altLang="zh-CN" dirty="0" smtClean="0"/>
              <a:t>DUBAI LAND </a:t>
            </a:r>
            <a:endParaRPr lang="zh-CN" altLang="en-US" dirty="0"/>
          </a:p>
        </p:txBody>
      </p:sp>
    </p:spTree>
    <p:extLst>
      <p:ext uri="{BB962C8B-B14F-4D97-AF65-F5344CB8AC3E}">
        <p14:creationId xmlns:p14="http://schemas.microsoft.com/office/powerpoint/2010/main" val="18589458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sz="1600" dirty="0">
                <a:solidFill>
                  <a:prstClr val="white"/>
                </a:solidFill>
              </a:rPr>
              <a:t>LEBANON</a:t>
            </a:r>
            <a:r>
              <a:rPr lang="en-US" dirty="0">
                <a:solidFill>
                  <a:prstClr val="white"/>
                </a:solidFill>
              </a:rPr>
              <a:t>        </a:t>
            </a:r>
          </a:p>
        </p:txBody>
      </p:sp>
      <p:sp>
        <p:nvSpPr>
          <p:cNvPr id="15" name="Rectangle 14"/>
          <p:cNvSpPr/>
          <p:nvPr/>
        </p:nvSpPr>
        <p:spPr>
          <a:xfrm>
            <a:off x="5867400" y="152400"/>
            <a:ext cx="29717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7" name="Picture 5" descr="https://encrypted-tbn1.gstatic.com/images?q=tbn:ANd9GcQz136PbxUnx8H8j8SfeKCbXgluM_idgjOo8YmYrelDE-lAfGt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4018443" cy="300996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429000"/>
            <a:ext cx="3962400" cy="297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445920" y="5029200"/>
            <a:ext cx="2029723" cy="646331"/>
          </a:xfrm>
          <a:prstGeom prst="rect">
            <a:avLst/>
          </a:prstGeom>
        </p:spPr>
        <p:txBody>
          <a:bodyPr wrap="none">
            <a:spAutoFit/>
          </a:bodyPr>
          <a:lstStyle/>
          <a:p>
            <a:r>
              <a:rPr lang="en-US" altLang="zh-CN" dirty="0"/>
              <a:t>Sea </a:t>
            </a:r>
            <a:r>
              <a:rPr lang="en-US" altLang="zh-CN" dirty="0" smtClean="0"/>
              <a:t>View</a:t>
            </a:r>
          </a:p>
          <a:p>
            <a:r>
              <a:rPr lang="en-US" altLang="zh-CN" dirty="0" smtClean="0"/>
              <a:t> Residence Project</a:t>
            </a:r>
            <a:endParaRPr lang="en-US" altLang="zh-CN" dirty="0"/>
          </a:p>
        </p:txBody>
      </p:sp>
      <p:sp>
        <p:nvSpPr>
          <p:cNvPr id="3" name="矩形 2"/>
          <p:cNvSpPr/>
          <p:nvPr/>
        </p:nvSpPr>
        <p:spPr>
          <a:xfrm>
            <a:off x="4475643" y="1786298"/>
            <a:ext cx="3648456" cy="923330"/>
          </a:xfrm>
          <a:prstGeom prst="rect">
            <a:avLst/>
          </a:prstGeom>
        </p:spPr>
        <p:txBody>
          <a:bodyPr wrap="square">
            <a:spAutoFit/>
          </a:bodyPr>
          <a:lstStyle/>
          <a:p>
            <a:r>
              <a:rPr lang="en-US" altLang="zh-CN" dirty="0" err="1"/>
              <a:t>Rmeil</a:t>
            </a:r>
            <a:r>
              <a:rPr lang="en-US" altLang="zh-CN" dirty="0"/>
              <a:t> </a:t>
            </a:r>
            <a:r>
              <a:rPr lang="en-US" altLang="zh-CN" dirty="0" smtClean="0"/>
              <a:t>Residence Project</a:t>
            </a:r>
          </a:p>
          <a:p>
            <a:r>
              <a:rPr lang="en-US" altLang="zh-CN" dirty="0" smtClean="0"/>
              <a:t> </a:t>
            </a:r>
            <a:r>
              <a:rPr lang="en-US" altLang="zh-CN" dirty="0"/>
              <a:t>17 Story New Building</a:t>
            </a:r>
          </a:p>
          <a:p>
            <a:endParaRPr lang="en-US" altLang="zh-CN" dirty="0"/>
          </a:p>
        </p:txBody>
      </p:sp>
    </p:spTree>
    <p:extLst>
      <p:ext uri="{BB962C8B-B14F-4D97-AF65-F5344CB8AC3E}">
        <p14:creationId xmlns:p14="http://schemas.microsoft.com/office/powerpoint/2010/main" val="23336909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dirty="0">
                <a:solidFill>
                  <a:prstClr val="white"/>
                </a:solidFill>
              </a:rPr>
              <a:t>LEBANON        </a:t>
            </a:r>
          </a:p>
        </p:txBody>
      </p:sp>
      <p:sp>
        <p:nvSpPr>
          <p:cNvPr id="15" name="Rectangle 14"/>
          <p:cNvSpPr/>
          <p:nvPr/>
        </p:nvSpPr>
        <p:spPr>
          <a:xfrm>
            <a:off x="5910944" y="152400"/>
            <a:ext cx="2928256"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8"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5043" y="838200"/>
            <a:ext cx="4057651" cy="5410200"/>
          </a:xfrm>
          <a:prstGeom prst="rect">
            <a:avLst/>
          </a:prstGeom>
          <a:ln>
            <a:solidFill>
              <a:schemeClr val="accent1"/>
            </a:solidFill>
          </a:ln>
        </p:spPr>
      </p:pic>
      <p:pic>
        <p:nvPicPr>
          <p:cNvPr id="9"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5212"/>
          <a:stretch/>
        </p:blipFill>
        <p:spPr>
          <a:xfrm>
            <a:off x="381000" y="838200"/>
            <a:ext cx="3589235" cy="5410200"/>
          </a:xfrm>
          <a:prstGeom prst="rect">
            <a:avLst/>
          </a:prstGeom>
          <a:ln>
            <a:solidFill>
              <a:schemeClr val="accent1"/>
            </a:solidFill>
          </a:ln>
        </p:spPr>
      </p:pic>
    </p:spTree>
    <p:extLst>
      <p:ext uri="{BB962C8B-B14F-4D97-AF65-F5344CB8AC3E}">
        <p14:creationId xmlns:p14="http://schemas.microsoft.com/office/powerpoint/2010/main" val="2025463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dirty="0">
                <a:solidFill>
                  <a:prstClr val="white"/>
                </a:solidFill>
              </a:rPr>
              <a:t>LEBANON        </a:t>
            </a:r>
          </a:p>
        </p:txBody>
      </p:sp>
      <p:sp>
        <p:nvSpPr>
          <p:cNvPr id="15" name="Rectangle 14"/>
          <p:cNvSpPr/>
          <p:nvPr/>
        </p:nvSpPr>
        <p:spPr>
          <a:xfrm>
            <a:off x="5867400" y="152400"/>
            <a:ext cx="29717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7"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99" y="685800"/>
            <a:ext cx="4876799" cy="2743200"/>
          </a:xfrm>
          <a:prstGeom prst="rect">
            <a:avLst/>
          </a:prstGeom>
          <a:ln>
            <a:solidFill>
              <a:schemeClr val="accent1"/>
            </a:solidFill>
          </a:ln>
        </p:spPr>
      </p:pic>
      <p:pic>
        <p:nvPicPr>
          <p:cNvPr id="8"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1023" y="3655755"/>
            <a:ext cx="5181600" cy="2914651"/>
          </a:xfrm>
          <a:prstGeom prst="rect">
            <a:avLst/>
          </a:prstGeom>
          <a:ln>
            <a:solidFill>
              <a:schemeClr val="accent1"/>
            </a:solidFill>
          </a:ln>
        </p:spPr>
      </p:pic>
      <p:sp>
        <p:nvSpPr>
          <p:cNvPr id="2" name="矩形 1"/>
          <p:cNvSpPr/>
          <p:nvPr/>
        </p:nvSpPr>
        <p:spPr>
          <a:xfrm>
            <a:off x="838200" y="4800600"/>
            <a:ext cx="2895598" cy="923330"/>
          </a:xfrm>
          <a:prstGeom prst="rect">
            <a:avLst/>
          </a:prstGeom>
        </p:spPr>
        <p:txBody>
          <a:bodyPr wrap="square">
            <a:spAutoFit/>
          </a:bodyPr>
          <a:lstStyle/>
          <a:p>
            <a:r>
              <a:rPr lang="nl-NL" altLang="zh-CN" dirty="0"/>
              <a:t>Prince Al Walid Bin </a:t>
            </a:r>
            <a:r>
              <a:rPr lang="nl-NL" altLang="zh-CN" dirty="0" smtClean="0"/>
              <a:t>Talal</a:t>
            </a:r>
          </a:p>
          <a:p>
            <a:r>
              <a:rPr lang="nl-NL" altLang="zh-CN" dirty="0" smtClean="0"/>
              <a:t> </a:t>
            </a:r>
            <a:r>
              <a:rPr lang="nl-NL" altLang="zh-CN" dirty="0"/>
              <a:t>Olympic Stadium</a:t>
            </a:r>
          </a:p>
          <a:p>
            <a:r>
              <a:rPr lang="nl-NL" altLang="zh-CN" dirty="0"/>
              <a:t>Al Manar University</a:t>
            </a:r>
          </a:p>
        </p:txBody>
      </p:sp>
      <p:sp>
        <p:nvSpPr>
          <p:cNvPr id="3" name="矩形 2"/>
          <p:cNvSpPr/>
          <p:nvPr/>
        </p:nvSpPr>
        <p:spPr>
          <a:xfrm>
            <a:off x="5486400" y="1752600"/>
            <a:ext cx="2971800" cy="923330"/>
          </a:xfrm>
          <a:prstGeom prst="rect">
            <a:avLst/>
          </a:prstGeom>
        </p:spPr>
        <p:txBody>
          <a:bodyPr wrap="square">
            <a:spAutoFit/>
          </a:bodyPr>
          <a:lstStyle/>
          <a:p>
            <a:r>
              <a:rPr lang="en-US" altLang="zh-CN" dirty="0"/>
              <a:t>King Abdulla Bin </a:t>
            </a:r>
            <a:endParaRPr lang="en-US" altLang="zh-CN" dirty="0" smtClean="0"/>
          </a:p>
          <a:p>
            <a:r>
              <a:rPr lang="en-US" altLang="zh-CN" dirty="0" err="1" smtClean="0"/>
              <a:t>Abul</a:t>
            </a:r>
            <a:r>
              <a:rPr lang="en-US" altLang="zh-CN" dirty="0" smtClean="0"/>
              <a:t> </a:t>
            </a:r>
            <a:r>
              <a:rPr lang="en-US" altLang="zh-CN" dirty="0"/>
              <a:t>Aziz Faculty</a:t>
            </a:r>
          </a:p>
          <a:p>
            <a:r>
              <a:rPr lang="en-US" altLang="zh-CN" dirty="0"/>
              <a:t>Al </a:t>
            </a:r>
            <a:r>
              <a:rPr lang="en-US" altLang="zh-CN" dirty="0" err="1"/>
              <a:t>Manar</a:t>
            </a:r>
            <a:r>
              <a:rPr lang="en-US" altLang="zh-CN" dirty="0"/>
              <a:t> University</a:t>
            </a:r>
          </a:p>
        </p:txBody>
      </p:sp>
    </p:spTree>
    <p:extLst>
      <p:ext uri="{BB962C8B-B14F-4D97-AF65-F5344CB8AC3E}">
        <p14:creationId xmlns:p14="http://schemas.microsoft.com/office/powerpoint/2010/main" val="5055588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dirty="0">
                <a:solidFill>
                  <a:prstClr val="white"/>
                </a:solidFill>
              </a:rPr>
              <a:t>LEBANON        </a:t>
            </a:r>
          </a:p>
        </p:txBody>
      </p:sp>
      <p:sp>
        <p:nvSpPr>
          <p:cNvPr id="15" name="Rectangle 14"/>
          <p:cNvSpPr/>
          <p:nvPr/>
        </p:nvSpPr>
        <p:spPr>
          <a:xfrm>
            <a:off x="5867400" y="152400"/>
            <a:ext cx="29717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3074" name="Picture 2" descr="F:\Ashada int'l brochure for AUE+get pictures website\Get photos\ashada int'l photos\last photos with names\Souk Beiru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533400"/>
            <a:ext cx="3847523" cy="6172200"/>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2" descr="https://encrypted-tbn2.gstatic.com/images?q=tbn:ANd9GcRN90SPGUankwjL_4aXFZ47iNwcOTbl3dEbZ6wUoL4Ef3Fnxe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4577877" cy="3429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8147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dirty="0" smtClean="0">
                <a:solidFill>
                  <a:prstClr val="white"/>
                </a:solidFill>
              </a:rPr>
              <a:t>CHINA</a:t>
            </a:r>
            <a:endParaRPr lang="en-US" dirty="0">
              <a:solidFill>
                <a:prstClr val="white"/>
              </a:solidFill>
            </a:endParaRPr>
          </a:p>
        </p:txBody>
      </p:sp>
      <p:sp>
        <p:nvSpPr>
          <p:cNvPr id="15" name="Rectangle 14"/>
          <p:cNvSpPr/>
          <p:nvPr/>
        </p:nvSpPr>
        <p:spPr>
          <a:xfrm>
            <a:off x="5943600" y="152400"/>
            <a:ext cx="28955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6" name="图片 5"/>
          <p:cNvPicPr>
            <a:picLocks noChangeAspect="1"/>
          </p:cNvPicPr>
          <p:nvPr/>
        </p:nvPicPr>
        <p:blipFill>
          <a:blip r:embed="rId2"/>
          <a:stretch>
            <a:fillRect/>
          </a:stretch>
        </p:blipFill>
        <p:spPr>
          <a:xfrm>
            <a:off x="381000" y="609600"/>
            <a:ext cx="6400800" cy="4503789"/>
          </a:xfrm>
          <a:prstGeom prst="rect">
            <a:avLst/>
          </a:prstGeom>
        </p:spPr>
      </p:pic>
      <p:pic>
        <p:nvPicPr>
          <p:cNvPr id="7" name="图片 6"/>
          <p:cNvPicPr>
            <a:picLocks noChangeAspect="1"/>
          </p:cNvPicPr>
          <p:nvPr/>
        </p:nvPicPr>
        <p:blipFill>
          <a:blip r:embed="rId3"/>
          <a:stretch>
            <a:fillRect/>
          </a:stretch>
        </p:blipFill>
        <p:spPr>
          <a:xfrm>
            <a:off x="1352549" y="5113389"/>
            <a:ext cx="7486650" cy="1277662"/>
          </a:xfrm>
          <a:prstGeom prst="rect">
            <a:avLst/>
          </a:prstGeom>
        </p:spPr>
      </p:pic>
    </p:spTree>
    <p:extLst>
      <p:ext uri="{BB962C8B-B14F-4D97-AF65-F5344CB8AC3E}">
        <p14:creationId xmlns:p14="http://schemas.microsoft.com/office/powerpoint/2010/main" val="10104983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dirty="0" smtClean="0">
                <a:solidFill>
                  <a:prstClr val="white"/>
                </a:solidFill>
              </a:rPr>
              <a:t>CHINA</a:t>
            </a:r>
            <a:endParaRPr lang="en-US" dirty="0">
              <a:solidFill>
                <a:prstClr val="white"/>
              </a:solidFill>
            </a:endParaRPr>
          </a:p>
        </p:txBody>
      </p:sp>
      <p:sp>
        <p:nvSpPr>
          <p:cNvPr id="15" name="Rectangle 14"/>
          <p:cNvSpPr/>
          <p:nvPr/>
        </p:nvSpPr>
        <p:spPr>
          <a:xfrm>
            <a:off x="5943600" y="152400"/>
            <a:ext cx="28955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2" name="图片 1"/>
          <p:cNvPicPr>
            <a:picLocks noChangeAspect="1"/>
          </p:cNvPicPr>
          <p:nvPr/>
        </p:nvPicPr>
        <p:blipFill>
          <a:blip r:embed="rId2"/>
          <a:stretch>
            <a:fillRect/>
          </a:stretch>
        </p:blipFill>
        <p:spPr>
          <a:xfrm>
            <a:off x="381000" y="609600"/>
            <a:ext cx="5153025" cy="4367362"/>
          </a:xfrm>
          <a:prstGeom prst="rect">
            <a:avLst/>
          </a:prstGeom>
        </p:spPr>
      </p:pic>
      <p:pic>
        <p:nvPicPr>
          <p:cNvPr id="3" name="图片 2"/>
          <p:cNvPicPr>
            <a:picLocks noChangeAspect="1"/>
          </p:cNvPicPr>
          <p:nvPr/>
        </p:nvPicPr>
        <p:blipFill>
          <a:blip r:embed="rId3"/>
          <a:stretch>
            <a:fillRect/>
          </a:stretch>
        </p:blipFill>
        <p:spPr>
          <a:xfrm>
            <a:off x="2819400" y="4976962"/>
            <a:ext cx="5743575" cy="1476375"/>
          </a:xfrm>
          <a:prstGeom prst="rect">
            <a:avLst/>
          </a:prstGeom>
        </p:spPr>
      </p:pic>
    </p:spTree>
    <p:extLst>
      <p:ext uri="{BB962C8B-B14F-4D97-AF65-F5344CB8AC3E}">
        <p14:creationId xmlns:p14="http://schemas.microsoft.com/office/powerpoint/2010/main" val="2635890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dirty="0" smtClean="0">
                <a:solidFill>
                  <a:prstClr val="white"/>
                </a:solidFill>
              </a:rPr>
              <a:t>CHINA</a:t>
            </a:r>
            <a:endParaRPr lang="en-US" dirty="0">
              <a:solidFill>
                <a:prstClr val="white"/>
              </a:solidFill>
            </a:endParaRPr>
          </a:p>
        </p:txBody>
      </p:sp>
      <p:sp>
        <p:nvSpPr>
          <p:cNvPr id="15" name="Rectangle 14"/>
          <p:cNvSpPr/>
          <p:nvPr/>
        </p:nvSpPr>
        <p:spPr>
          <a:xfrm>
            <a:off x="5791200" y="152400"/>
            <a:ext cx="30479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2" name="图片 1"/>
          <p:cNvPicPr>
            <a:picLocks noChangeAspect="1"/>
          </p:cNvPicPr>
          <p:nvPr/>
        </p:nvPicPr>
        <p:blipFill>
          <a:blip r:embed="rId2"/>
          <a:stretch>
            <a:fillRect/>
          </a:stretch>
        </p:blipFill>
        <p:spPr>
          <a:xfrm>
            <a:off x="838200" y="685800"/>
            <a:ext cx="6901543" cy="5513018"/>
          </a:xfrm>
          <a:prstGeom prst="rect">
            <a:avLst/>
          </a:prstGeom>
        </p:spPr>
      </p:pic>
    </p:spTree>
    <p:extLst>
      <p:ext uri="{BB962C8B-B14F-4D97-AF65-F5344CB8AC3E}">
        <p14:creationId xmlns:p14="http://schemas.microsoft.com/office/powerpoint/2010/main" val="6720699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dirty="0" smtClean="0">
                <a:solidFill>
                  <a:prstClr val="white"/>
                </a:solidFill>
              </a:rPr>
              <a:t>CHINA</a:t>
            </a:r>
            <a:endParaRPr lang="en-US" dirty="0">
              <a:solidFill>
                <a:prstClr val="white"/>
              </a:solidFill>
            </a:endParaRPr>
          </a:p>
        </p:txBody>
      </p:sp>
      <p:sp>
        <p:nvSpPr>
          <p:cNvPr id="15" name="Rectangle 14"/>
          <p:cNvSpPr/>
          <p:nvPr/>
        </p:nvSpPr>
        <p:spPr>
          <a:xfrm>
            <a:off x="5791200" y="152400"/>
            <a:ext cx="30479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5" name="图片 4"/>
          <p:cNvPicPr>
            <a:picLocks noChangeAspect="1"/>
          </p:cNvPicPr>
          <p:nvPr/>
        </p:nvPicPr>
        <p:blipFill>
          <a:blip r:embed="rId2"/>
          <a:stretch>
            <a:fillRect/>
          </a:stretch>
        </p:blipFill>
        <p:spPr>
          <a:xfrm>
            <a:off x="403112" y="609600"/>
            <a:ext cx="8348662" cy="4897064"/>
          </a:xfrm>
          <a:prstGeom prst="rect">
            <a:avLst/>
          </a:prstGeom>
        </p:spPr>
      </p:pic>
      <p:pic>
        <p:nvPicPr>
          <p:cNvPr id="6" name="图片 5"/>
          <p:cNvPicPr>
            <a:picLocks noChangeAspect="1"/>
          </p:cNvPicPr>
          <p:nvPr/>
        </p:nvPicPr>
        <p:blipFill>
          <a:blip r:embed="rId3"/>
          <a:stretch>
            <a:fillRect/>
          </a:stretch>
        </p:blipFill>
        <p:spPr>
          <a:xfrm>
            <a:off x="990600" y="5713035"/>
            <a:ext cx="6400800" cy="581891"/>
          </a:xfrm>
          <a:prstGeom prst="rect">
            <a:avLst/>
          </a:prstGeom>
        </p:spPr>
      </p:pic>
    </p:spTree>
    <p:extLst>
      <p:ext uri="{BB962C8B-B14F-4D97-AF65-F5344CB8AC3E}">
        <p14:creationId xmlns:p14="http://schemas.microsoft.com/office/powerpoint/2010/main" val="28451106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dirty="0" smtClean="0">
                <a:solidFill>
                  <a:prstClr val="white"/>
                </a:solidFill>
              </a:rPr>
              <a:t>CHINA</a:t>
            </a:r>
            <a:endParaRPr lang="en-US" dirty="0">
              <a:solidFill>
                <a:prstClr val="white"/>
              </a:solidFill>
            </a:endParaRPr>
          </a:p>
        </p:txBody>
      </p:sp>
      <p:sp>
        <p:nvSpPr>
          <p:cNvPr id="15" name="Rectangle 14"/>
          <p:cNvSpPr/>
          <p:nvPr/>
        </p:nvSpPr>
        <p:spPr>
          <a:xfrm>
            <a:off x="5791200" y="152400"/>
            <a:ext cx="30479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3" name="图片 2"/>
          <p:cNvPicPr>
            <a:picLocks noChangeAspect="1"/>
          </p:cNvPicPr>
          <p:nvPr/>
        </p:nvPicPr>
        <p:blipFill>
          <a:blip r:embed="rId2"/>
          <a:stretch>
            <a:fillRect/>
          </a:stretch>
        </p:blipFill>
        <p:spPr>
          <a:xfrm>
            <a:off x="410336" y="838200"/>
            <a:ext cx="8410575" cy="4461819"/>
          </a:xfrm>
          <a:prstGeom prst="rect">
            <a:avLst/>
          </a:prstGeom>
        </p:spPr>
      </p:pic>
    </p:spTree>
    <p:extLst>
      <p:ext uri="{BB962C8B-B14F-4D97-AF65-F5344CB8AC3E}">
        <p14:creationId xmlns:p14="http://schemas.microsoft.com/office/powerpoint/2010/main" val="1210617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22" y="26899"/>
            <a:ext cx="9115778" cy="20170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ctr"/>
            <a:r>
              <a:rPr lang="en-US" dirty="0">
                <a:solidFill>
                  <a:prstClr val="white"/>
                </a:solidFill>
              </a:rPr>
              <a:t>                                 </a:t>
            </a:r>
            <a:r>
              <a:rPr lang="en-US" sz="1100" dirty="0">
                <a:solidFill>
                  <a:prstClr val="white"/>
                </a:solidFill>
              </a:rPr>
              <a:t>N</a:t>
            </a:r>
            <a:r>
              <a:rPr lang="en-GB" sz="1200" dirty="0">
                <a:solidFill>
                  <a:prstClr val="white"/>
                </a:solidFill>
              </a:rPr>
              <a:t>ANTONG ERJIAN CONTRACTING CO. L.L.C</a:t>
            </a:r>
            <a:endParaRPr lang="en-US" dirty="0">
              <a:solidFill>
                <a:prstClr val="white"/>
              </a:solidFill>
            </a:endParaRPr>
          </a:p>
        </p:txBody>
      </p:sp>
      <p:sp>
        <p:nvSpPr>
          <p:cNvPr id="10" name="Rectangle 2"/>
          <p:cNvSpPr>
            <a:spLocks noChangeArrowheads="1"/>
          </p:cNvSpPr>
          <p:nvPr/>
        </p:nvSpPr>
        <p:spPr bwMode="auto">
          <a:xfrm>
            <a:off x="646296" y="3148012"/>
            <a:ext cx="78514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2400" dirty="0">
                <a:solidFill>
                  <a:prstClr val="white"/>
                </a:solidFill>
                <a:latin typeface="Times New Roman"/>
                <a:ea typeface="Times New Roman"/>
              </a:rPr>
              <a:t>.</a:t>
            </a:r>
          </a:p>
          <a:p>
            <a:pPr algn="justLow" eaLnBrk="0" fontAlgn="base" hangingPunct="0">
              <a:spcBef>
                <a:spcPct val="0"/>
              </a:spcBef>
              <a:spcAft>
                <a:spcPct val="0"/>
              </a:spcAft>
            </a:pPr>
            <a:endParaRPr lang="en-US" sz="2400" dirty="0">
              <a:solidFill>
                <a:prstClr val="white"/>
              </a:solidFill>
              <a:latin typeface="Arial" pitchFamily="34" charset="0"/>
              <a:cs typeface="Arial" pitchFamily="34" charset="0"/>
            </a:endParaRPr>
          </a:p>
        </p:txBody>
      </p:sp>
      <p:sp>
        <p:nvSpPr>
          <p:cNvPr id="2" name="Rectangle 1"/>
          <p:cNvSpPr/>
          <p:nvPr/>
        </p:nvSpPr>
        <p:spPr>
          <a:xfrm>
            <a:off x="497821" y="1210143"/>
            <a:ext cx="8176579" cy="3785652"/>
          </a:xfrm>
          <a:prstGeom prst="rect">
            <a:avLst/>
          </a:prstGeom>
        </p:spPr>
        <p:txBody>
          <a:bodyPr wrap="square">
            <a:spAutoFit/>
          </a:bodyPr>
          <a:lstStyle/>
          <a:p>
            <a:pPr lvl="0" eaLnBrk="0" fontAlgn="base" hangingPunct="0">
              <a:spcBef>
                <a:spcPct val="0"/>
              </a:spcBef>
              <a:spcAft>
                <a:spcPct val="0"/>
              </a:spcAft>
            </a:pPr>
            <a:r>
              <a:rPr lang="en-US" altLang="zh-CN" dirty="0">
                <a:latin typeface="Arial" pitchFamily="34" charset="0"/>
                <a:ea typeface="Times New Roman" pitchFamily="18" charset="0"/>
              </a:rPr>
              <a:t>We are determined to make available their respective Company’s resources and projects experience to insure a successful start up of operations with a clear vision of turning </a:t>
            </a:r>
            <a:r>
              <a:rPr lang="en-GB" altLang="zh-CN" dirty="0">
                <a:latin typeface="Arial" pitchFamily="34" charset="0"/>
                <a:ea typeface="Times New Roman" pitchFamily="18" charset="0"/>
              </a:rPr>
              <a:t>NANTONG ERJIAN CONTRACTING CO. L. L.C</a:t>
            </a:r>
            <a:r>
              <a:rPr lang="en-US" altLang="zh-CN" dirty="0">
                <a:latin typeface="Arial" pitchFamily="34" charset="0"/>
                <a:ea typeface="Times New Roman" pitchFamily="18" charset="0"/>
              </a:rPr>
              <a:t> into one of the leading Construction businesses in the UAE</a:t>
            </a:r>
            <a:r>
              <a:rPr lang="en-US" altLang="zh-CN" sz="1400" dirty="0">
                <a:latin typeface="Arial" pitchFamily="34" charset="0"/>
                <a:ea typeface="Times New Roman" pitchFamily="18" charset="0"/>
              </a:rPr>
              <a:t>.</a:t>
            </a:r>
          </a:p>
          <a:p>
            <a:pPr lvl="0" eaLnBrk="0" fontAlgn="base" hangingPunct="0">
              <a:spcBef>
                <a:spcPct val="0"/>
              </a:spcBef>
              <a:spcAft>
                <a:spcPct val="0"/>
              </a:spcAft>
            </a:pPr>
            <a:endParaRPr lang="en-US" altLang="zh-CN" sz="1200" dirty="0">
              <a:latin typeface="Arial" pitchFamily="34" charset="0"/>
              <a:ea typeface="Times New Roman" pitchFamily="18" charset="0"/>
            </a:endParaRPr>
          </a:p>
          <a:p>
            <a:pPr lvl="0" eaLnBrk="0" fontAlgn="base" hangingPunct="0">
              <a:spcBef>
                <a:spcPct val="0"/>
              </a:spcBef>
              <a:spcAft>
                <a:spcPct val="0"/>
              </a:spcAft>
            </a:pPr>
            <a:r>
              <a:rPr lang="en-GB" altLang="zh-CN" dirty="0">
                <a:latin typeface="Arial" pitchFamily="34" charset="0"/>
                <a:ea typeface="Times New Roman" pitchFamily="18" charset="0"/>
              </a:rPr>
              <a:t>NANTONG ERJIAN CONTRACTING CO. L. L.C</a:t>
            </a:r>
            <a:r>
              <a:rPr lang="en-US" altLang="zh-CN" dirty="0">
                <a:latin typeface="Arial" pitchFamily="34" charset="0"/>
                <a:ea typeface="Times New Roman" pitchFamily="18" charset="0"/>
              </a:rPr>
              <a:t> is totally devoted to excellence &amp; ingenuity in the field of construction, consolidating the efforts, resources and experiences of both </a:t>
            </a:r>
            <a:r>
              <a:rPr lang="en-US" altLang="zh-CN" dirty="0" smtClean="0">
                <a:latin typeface="Arial" pitchFamily="34" charset="0"/>
                <a:ea typeface="Times New Roman" pitchFamily="18" charset="0"/>
              </a:rPr>
              <a:t>China, Lebanon and UAE.</a:t>
            </a:r>
            <a:endParaRPr lang="en-US" altLang="zh-CN" dirty="0">
              <a:latin typeface="Arial" pitchFamily="34" charset="0"/>
              <a:ea typeface="Times New Roman" pitchFamily="18" charset="0"/>
            </a:endParaRPr>
          </a:p>
          <a:p>
            <a:pPr lvl="0" eaLnBrk="0" fontAlgn="base" hangingPunct="0">
              <a:spcBef>
                <a:spcPct val="0"/>
              </a:spcBef>
              <a:spcAft>
                <a:spcPct val="0"/>
              </a:spcAft>
            </a:pPr>
            <a:endParaRPr lang="en-US" altLang="zh-CN" sz="1200" dirty="0">
              <a:latin typeface="Arial" pitchFamily="34" charset="0"/>
              <a:ea typeface="Times New Roman" pitchFamily="18" charset="0"/>
            </a:endParaRPr>
          </a:p>
          <a:p>
            <a:pPr lvl="0" eaLnBrk="0" fontAlgn="base" hangingPunct="0">
              <a:spcBef>
                <a:spcPct val="0"/>
              </a:spcBef>
              <a:spcAft>
                <a:spcPct val="0"/>
              </a:spcAft>
            </a:pPr>
            <a:r>
              <a:rPr lang="en-US" altLang="zh-CN" dirty="0">
                <a:latin typeface="Arial" pitchFamily="34" charset="0"/>
                <a:ea typeface="Times New Roman" pitchFamily="18" charset="0"/>
              </a:rPr>
              <a:t>NANTONG ERJIAN CONTRACTING CO. L. L.C aims at achieving its goals adopting value engineering, environmental, health and safety procedures with utmost focus on market and clients` needs, values and standards, with integrity, transparency and quality.</a:t>
            </a:r>
            <a:endParaRPr lang="en-US" altLang="zh-CN" sz="1400" dirty="0">
              <a:latin typeface="Arial" pitchFamily="34" charset="0"/>
              <a:ea typeface="Times New Roman" pitchFamily="18" charset="0"/>
            </a:endParaRPr>
          </a:p>
          <a:p>
            <a:pPr eaLnBrk="0" fontAlgn="base" hangingPunct="0">
              <a:spcBef>
                <a:spcPct val="0"/>
              </a:spcBef>
              <a:spcAft>
                <a:spcPct val="0"/>
              </a:spcAft>
            </a:pPr>
            <a:endParaRPr lang="en-US" altLang="zh-CN" dirty="0">
              <a:solidFill>
                <a:prstClr val="white"/>
              </a:solidFill>
              <a:latin typeface="Arial" pitchFamily="34" charset="0"/>
              <a:ea typeface="Times New Roman" pitchFamily="18" charset="0"/>
            </a:endParaRPr>
          </a:p>
        </p:txBody>
      </p:sp>
      <p:sp>
        <p:nvSpPr>
          <p:cNvPr id="9" name="Rectangle 8"/>
          <p:cNvSpPr/>
          <p:nvPr/>
        </p:nvSpPr>
        <p:spPr>
          <a:xfrm>
            <a:off x="2743200" y="522514"/>
            <a:ext cx="1066800" cy="369332"/>
          </a:xfrm>
          <a:prstGeom prst="rect">
            <a:avLst/>
          </a:prstGeom>
        </p:spPr>
        <p:txBody>
          <a:bodyPr wrap="square">
            <a:spAutoFit/>
          </a:bodyPr>
          <a:lstStyle/>
          <a:p>
            <a:pPr lvl="0" algn="ctr"/>
            <a:r>
              <a:rPr lang="en-US" b="1" dirty="0">
                <a:solidFill>
                  <a:prstClr val="white"/>
                </a:solidFill>
                <a:latin typeface="Arial" pitchFamily="34" charset="0"/>
                <a:ea typeface="Times New Roman" pitchFamily="18" charset="0"/>
              </a:rPr>
              <a:t>Mission</a:t>
            </a:r>
            <a:endParaRPr lang="en-US" sz="2400" dirty="0">
              <a:solidFill>
                <a:prstClr val="white"/>
              </a:solidFill>
              <a:latin typeface="Arial" pitchFamily="34" charset="0"/>
              <a:cs typeface="Arial" pitchFamily="34" charset="0"/>
            </a:endParaRPr>
          </a:p>
        </p:txBody>
      </p:sp>
      <p:sp>
        <p:nvSpPr>
          <p:cNvPr id="11" name="Rectangle 10"/>
          <p:cNvSpPr/>
          <p:nvPr/>
        </p:nvSpPr>
        <p:spPr>
          <a:xfrm>
            <a:off x="3505200" y="522514"/>
            <a:ext cx="1469572" cy="369332"/>
          </a:xfrm>
          <a:prstGeom prst="rect">
            <a:avLst/>
          </a:prstGeom>
        </p:spPr>
        <p:txBody>
          <a:bodyPr wrap="square">
            <a:spAutoFit/>
          </a:bodyPr>
          <a:lstStyle/>
          <a:p>
            <a:pPr marL="285750" lvl="0" indent="-285750" algn="ctr">
              <a:buFont typeface="Wingdings" pitchFamily="2" charset="2"/>
              <a:buChar char="v"/>
            </a:pPr>
            <a:r>
              <a:rPr lang="en-US" b="1" dirty="0">
                <a:solidFill>
                  <a:prstClr val="white"/>
                </a:solidFill>
                <a:latin typeface="Arial" pitchFamily="34" charset="0"/>
                <a:ea typeface="Times New Roman" pitchFamily="18" charset="0"/>
              </a:rPr>
              <a:t>Vision</a:t>
            </a:r>
            <a:endParaRPr lang="en-US" sz="2400" dirty="0">
              <a:solidFill>
                <a:prstClr val="white"/>
              </a:solidFill>
              <a:latin typeface="Arial" pitchFamily="34" charset="0"/>
              <a:cs typeface="Arial" pitchFamily="34" charset="0"/>
            </a:endParaRPr>
          </a:p>
        </p:txBody>
      </p:sp>
      <p:sp>
        <p:nvSpPr>
          <p:cNvPr id="12" name="Rectangle 11"/>
          <p:cNvSpPr/>
          <p:nvPr/>
        </p:nvSpPr>
        <p:spPr>
          <a:xfrm>
            <a:off x="4531879" y="522514"/>
            <a:ext cx="1469572" cy="369332"/>
          </a:xfrm>
          <a:prstGeom prst="rect">
            <a:avLst/>
          </a:prstGeom>
        </p:spPr>
        <p:txBody>
          <a:bodyPr wrap="square">
            <a:spAutoFit/>
          </a:bodyPr>
          <a:lstStyle/>
          <a:p>
            <a:pPr marL="285750" lvl="0" indent="-285750" algn="ctr">
              <a:buFont typeface="Wingdings" pitchFamily="2" charset="2"/>
              <a:buChar char="v"/>
            </a:pPr>
            <a:r>
              <a:rPr lang="en-US" b="1" dirty="0">
                <a:solidFill>
                  <a:prstClr val="white"/>
                </a:solidFill>
                <a:latin typeface="Arial" pitchFamily="34" charset="0"/>
                <a:ea typeface="Times New Roman" pitchFamily="18" charset="0"/>
              </a:rPr>
              <a:t>Values</a:t>
            </a:r>
            <a:endParaRPr lang="en-US" sz="24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5239625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2447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r>
              <a:rPr lang="en-US" dirty="0" smtClean="0">
                <a:solidFill>
                  <a:prstClr val="white"/>
                </a:solidFill>
              </a:rPr>
              <a:t>CHINA</a:t>
            </a:r>
            <a:endParaRPr lang="en-US" dirty="0">
              <a:solidFill>
                <a:prstClr val="white"/>
              </a:solidFill>
            </a:endParaRPr>
          </a:p>
        </p:txBody>
      </p:sp>
      <p:sp>
        <p:nvSpPr>
          <p:cNvPr id="15" name="Rectangle 14"/>
          <p:cNvSpPr/>
          <p:nvPr/>
        </p:nvSpPr>
        <p:spPr>
          <a:xfrm>
            <a:off x="5943600" y="152400"/>
            <a:ext cx="2895599" cy="2447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2" name="图片 1"/>
          <p:cNvPicPr>
            <a:picLocks noChangeAspect="1"/>
          </p:cNvPicPr>
          <p:nvPr/>
        </p:nvPicPr>
        <p:blipFill>
          <a:blip r:embed="rId2"/>
          <a:stretch>
            <a:fillRect/>
          </a:stretch>
        </p:blipFill>
        <p:spPr>
          <a:xfrm>
            <a:off x="653143" y="685800"/>
            <a:ext cx="7848600" cy="5810250"/>
          </a:xfrm>
          <a:prstGeom prst="rect">
            <a:avLst/>
          </a:prstGeom>
        </p:spPr>
      </p:pic>
    </p:spTree>
    <p:extLst>
      <p:ext uri="{BB962C8B-B14F-4D97-AF65-F5344CB8AC3E}">
        <p14:creationId xmlns:p14="http://schemas.microsoft.com/office/powerpoint/2010/main" val="25878594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46425"/>
            <a:ext cx="9143999" cy="37695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prstClr val="white"/>
                </a:solidFill>
                <a:latin typeface="Times New Roman" pitchFamily="18" charset="0"/>
                <a:cs typeface="Times New Roman" pitchFamily="18" charset="0"/>
              </a:rPr>
              <a:t>NANTONG ERJIAN CONTRACTING CO. L.L.C</a:t>
            </a:r>
          </a:p>
        </p:txBody>
      </p:sp>
      <p:sp>
        <p:nvSpPr>
          <p:cNvPr id="10" name="Rectangle 9"/>
          <p:cNvSpPr/>
          <p:nvPr/>
        </p:nvSpPr>
        <p:spPr>
          <a:xfrm>
            <a:off x="4414158" y="3292538"/>
            <a:ext cx="2599943" cy="307777"/>
          </a:xfrm>
          <a:prstGeom prst="rect">
            <a:avLst/>
          </a:prstGeom>
        </p:spPr>
        <p:txBody>
          <a:bodyPr wrap="square">
            <a:spAutoFit/>
          </a:bodyPr>
          <a:lstStyle/>
          <a:p>
            <a:pPr algn="ctr"/>
            <a:r>
              <a:rPr lang="en-US" sz="1400" b="1" dirty="0">
                <a:solidFill>
                  <a:prstClr val="white"/>
                </a:solidFill>
              </a:rPr>
              <a:t> </a:t>
            </a:r>
          </a:p>
        </p:txBody>
      </p:sp>
      <p:cxnSp>
        <p:nvCxnSpPr>
          <p:cNvPr id="13" name="Straight Connector 12"/>
          <p:cNvCxnSpPr>
            <a:cxnSpLocks/>
          </p:cNvCxnSpPr>
          <p:nvPr/>
        </p:nvCxnSpPr>
        <p:spPr>
          <a:xfrm>
            <a:off x="6019800" y="3868735"/>
            <a:ext cx="3124199" cy="15837"/>
          </a:xfrm>
          <a:prstGeom prst="line">
            <a:avLst/>
          </a:prstGeom>
        </p:spPr>
        <p:style>
          <a:lnRef idx="2">
            <a:schemeClr val="accent3"/>
          </a:lnRef>
          <a:fillRef idx="0">
            <a:schemeClr val="accent3"/>
          </a:fillRef>
          <a:effectRef idx="1">
            <a:schemeClr val="accent3"/>
          </a:effectRef>
          <a:fontRef idx="minor">
            <a:schemeClr val="tx1"/>
          </a:fontRef>
        </p:style>
      </p:cxnSp>
      <p:cxnSp>
        <p:nvCxnSpPr>
          <p:cNvPr id="21" name="Straight Connector 20"/>
          <p:cNvCxnSpPr/>
          <p:nvPr/>
        </p:nvCxnSpPr>
        <p:spPr>
          <a:xfrm>
            <a:off x="0" y="3369182"/>
            <a:ext cx="2519498" cy="0"/>
          </a:xfrm>
          <a:prstGeom prst="line">
            <a:avLst/>
          </a:prstGeom>
        </p:spPr>
        <p:style>
          <a:lnRef idx="2">
            <a:schemeClr val="accent3"/>
          </a:lnRef>
          <a:fillRef idx="0">
            <a:schemeClr val="accent3"/>
          </a:fillRef>
          <a:effectRef idx="1">
            <a:schemeClr val="accent3"/>
          </a:effectRef>
          <a:fontRef idx="minor">
            <a:schemeClr val="tx1"/>
          </a:fontRef>
        </p:style>
      </p:cxnSp>
      <p:sp>
        <p:nvSpPr>
          <p:cNvPr id="27" name="Rectangle 26"/>
          <p:cNvSpPr/>
          <p:nvPr/>
        </p:nvSpPr>
        <p:spPr>
          <a:xfrm>
            <a:off x="1981200" y="3914091"/>
            <a:ext cx="5491842" cy="307777"/>
          </a:xfrm>
          <a:prstGeom prst="rect">
            <a:avLst/>
          </a:prstGeom>
        </p:spPr>
        <p:txBody>
          <a:bodyPr wrap="square">
            <a:spAutoFit/>
          </a:bodyPr>
          <a:lstStyle/>
          <a:p>
            <a:pPr lvl="0" algn="ctr"/>
            <a:r>
              <a:rPr lang="ar-LB" sz="1400" dirty="0">
                <a:solidFill>
                  <a:prstClr val="white"/>
                </a:solidFill>
                <a:latin typeface="Arial" pitchFamily="34" charset="0"/>
                <a:cs typeface="Arial" pitchFamily="34" charset="0"/>
              </a:rPr>
              <a:t>               </a:t>
            </a:r>
            <a:endParaRPr lang="en-US" sz="1400" dirty="0">
              <a:solidFill>
                <a:prstClr val="white"/>
              </a:solidFill>
              <a:latin typeface="Arial" pitchFamily="34" charset="0"/>
              <a:cs typeface="Arial" pitchFamily="34" charset="0"/>
            </a:endParaRPr>
          </a:p>
        </p:txBody>
      </p:sp>
      <p:sp>
        <p:nvSpPr>
          <p:cNvPr id="28" name="Rectangle 27"/>
          <p:cNvSpPr/>
          <p:nvPr/>
        </p:nvSpPr>
        <p:spPr>
          <a:xfrm>
            <a:off x="2167727" y="4495800"/>
            <a:ext cx="5491842" cy="307777"/>
          </a:xfrm>
          <a:prstGeom prst="rect">
            <a:avLst/>
          </a:prstGeom>
        </p:spPr>
        <p:txBody>
          <a:bodyPr wrap="square">
            <a:spAutoFit/>
          </a:bodyPr>
          <a:lstStyle/>
          <a:p>
            <a:pPr lvl="0" algn="ctr"/>
            <a:endParaRPr lang="en-US" sz="14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98684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62799" y="3009898"/>
            <a:ext cx="1959429" cy="2340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dirty="0">
              <a:solidFill>
                <a:prstClr val="white"/>
              </a:solidFill>
            </a:endParaRPr>
          </a:p>
        </p:txBody>
      </p:sp>
      <p:cxnSp>
        <p:nvCxnSpPr>
          <p:cNvPr id="8" name="Straight Connector 7"/>
          <p:cNvCxnSpPr/>
          <p:nvPr/>
        </p:nvCxnSpPr>
        <p:spPr>
          <a:xfrm>
            <a:off x="4539343" y="3287485"/>
            <a:ext cx="4604657" cy="0"/>
          </a:xfrm>
          <a:prstGeom prst="line">
            <a:avLst/>
          </a:prstGeom>
        </p:spPr>
        <p:style>
          <a:lnRef idx="2">
            <a:schemeClr val="accent3"/>
          </a:lnRef>
          <a:fillRef idx="0">
            <a:schemeClr val="accent3"/>
          </a:fillRef>
          <a:effectRef idx="1">
            <a:schemeClr val="accent3"/>
          </a:effectRef>
          <a:fontRef idx="minor">
            <a:schemeClr val="tx1"/>
          </a:fontRef>
        </p:style>
      </p:cxnSp>
      <p:sp>
        <p:nvSpPr>
          <p:cNvPr id="2" name="Rectangle 1"/>
          <p:cNvSpPr/>
          <p:nvPr/>
        </p:nvSpPr>
        <p:spPr>
          <a:xfrm>
            <a:off x="4687896" y="2957643"/>
            <a:ext cx="2186432" cy="338554"/>
          </a:xfrm>
          <a:prstGeom prst="rect">
            <a:avLst/>
          </a:prstGeom>
        </p:spPr>
        <p:txBody>
          <a:bodyPr wrap="none">
            <a:spAutoFit/>
          </a:bodyPr>
          <a:lstStyle/>
          <a:p>
            <a:pPr lvl="0"/>
            <a:r>
              <a:rPr lang="en-US" sz="1600" dirty="0">
                <a:solidFill>
                  <a:prstClr val="white"/>
                </a:solidFill>
                <a:latin typeface="Times New Roman" pitchFamily="18" charset="0"/>
                <a:cs typeface="Times New Roman" pitchFamily="18" charset="0"/>
              </a:rPr>
              <a:t>SCOPE OF SERVICES </a:t>
            </a:r>
          </a:p>
        </p:txBody>
      </p:sp>
      <p:cxnSp>
        <p:nvCxnSpPr>
          <p:cNvPr id="12" name="Straight Connector 11"/>
          <p:cNvCxnSpPr/>
          <p:nvPr/>
        </p:nvCxnSpPr>
        <p:spPr>
          <a:xfrm>
            <a:off x="0" y="2932954"/>
            <a:ext cx="4539341" cy="0"/>
          </a:xfrm>
          <a:prstGeom prst="line">
            <a:avLst/>
          </a:prstGeom>
        </p:spPr>
        <p:style>
          <a:lnRef idx="2">
            <a:schemeClr val="accent3"/>
          </a:lnRef>
          <a:fillRef idx="0">
            <a:schemeClr val="accent3"/>
          </a:fillRef>
          <a:effectRef idx="1">
            <a:schemeClr val="accent3"/>
          </a:effectRef>
          <a:fontRef idx="minor">
            <a:schemeClr val="tx1"/>
          </a:fontRef>
        </p:style>
      </p:cxnSp>
      <p:sp>
        <p:nvSpPr>
          <p:cNvPr id="10" name="Rectangle 9"/>
          <p:cNvSpPr/>
          <p:nvPr/>
        </p:nvSpPr>
        <p:spPr>
          <a:xfrm>
            <a:off x="-1" y="3004455"/>
            <a:ext cx="4539341" cy="2224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622507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7896"/>
            <a:ext cx="9144000" cy="23948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ctr"/>
            <a:r>
              <a:rPr lang="en-US" sz="1200" dirty="0">
                <a:solidFill>
                  <a:prstClr val="white"/>
                </a:solidFill>
                <a:latin typeface="Times New Roman" pitchFamily="18" charset="0"/>
                <a:cs typeface="Times New Roman" pitchFamily="18" charset="0"/>
              </a:rPr>
              <a:t>                                                      </a:t>
            </a:r>
            <a:r>
              <a:rPr lang="en-GB" sz="1200" dirty="0">
                <a:solidFill>
                  <a:prstClr val="white"/>
                </a:solidFill>
                <a:latin typeface="Times New Roman" pitchFamily="18" charset="0"/>
                <a:cs typeface="Times New Roman" pitchFamily="18" charset="0"/>
              </a:rPr>
              <a:t>NANTONG ERJIAN CONTRACTING CO. L.L.C </a:t>
            </a:r>
            <a:endParaRPr lang="en-US" sz="1200" dirty="0">
              <a:solidFill>
                <a:prstClr val="white"/>
              </a:solidFill>
              <a:latin typeface="Times New Roman" pitchFamily="18" charset="0"/>
              <a:cs typeface="Times New Roman" pitchFamily="18" charset="0"/>
            </a:endParaRPr>
          </a:p>
        </p:txBody>
      </p:sp>
      <p:sp>
        <p:nvSpPr>
          <p:cNvPr id="10" name="Rectangle 2"/>
          <p:cNvSpPr>
            <a:spLocks noChangeArrowheads="1"/>
          </p:cNvSpPr>
          <p:nvPr/>
        </p:nvSpPr>
        <p:spPr bwMode="auto">
          <a:xfrm>
            <a:off x="646296" y="3148012"/>
            <a:ext cx="78514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2400" dirty="0">
                <a:solidFill>
                  <a:prstClr val="white"/>
                </a:solidFill>
                <a:latin typeface="Times New Roman"/>
                <a:ea typeface="Times New Roman"/>
              </a:rPr>
              <a:t>.</a:t>
            </a:r>
          </a:p>
          <a:p>
            <a:pPr algn="justLow" eaLnBrk="0" fontAlgn="base" hangingPunct="0">
              <a:spcBef>
                <a:spcPct val="0"/>
              </a:spcBef>
              <a:spcAft>
                <a:spcPct val="0"/>
              </a:spcAft>
            </a:pPr>
            <a:endParaRPr lang="en-US" sz="2400" dirty="0">
              <a:solidFill>
                <a:prstClr val="white"/>
              </a:solidFill>
              <a:latin typeface="Arial" pitchFamily="34"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944624607"/>
              </p:ext>
            </p:extLst>
          </p:nvPr>
        </p:nvGraphicFramePr>
        <p:xfrm>
          <a:off x="152400" y="629920"/>
          <a:ext cx="8839200" cy="6060440"/>
        </p:xfrm>
        <a:graphic>
          <a:graphicData uri="http://schemas.openxmlformats.org/drawingml/2006/table">
            <a:tbl>
              <a:tblPr firstRow="1" bandRow="1">
                <a:tableStyleId>{1FECB4D8-DB02-4DC6-A0A2-4F2EBAE1DC90}</a:tableStyleId>
              </a:tblPr>
              <a:tblGrid>
                <a:gridCol w="8839200">
                  <a:extLst>
                    <a:ext uri="{9D8B030D-6E8A-4147-A177-3AD203B41FA5}">
                      <a16:colId xmlns:a16="http://schemas.microsoft.com/office/drawing/2014/main" xmlns="" val="20000"/>
                    </a:ext>
                  </a:extLst>
                </a:gridCol>
              </a:tblGrid>
              <a:tr h="741680">
                <a:tc>
                  <a:txBody>
                    <a:bodyPr/>
                    <a:lstStyle/>
                    <a:p>
                      <a:r>
                        <a:rPr kumimoji="0" lang="en-GB" sz="1800" u="none" strike="noStrike" kern="1200" cap="none" spc="0" normalizeH="0" baseline="0" noProof="0" dirty="0">
                          <a:ln>
                            <a:noFill/>
                          </a:ln>
                          <a:effectLst/>
                          <a:uLnTx/>
                          <a:uFillTx/>
                        </a:rPr>
                        <a:t>NANTONG ERJIAN CONTRACTING CO. L.L.C </a:t>
                      </a:r>
                      <a:r>
                        <a:rPr kumimoji="0" lang="en-US" sz="1800" u="none" strike="noStrike" kern="1200" cap="none" spc="0" normalizeH="0" baseline="0" noProof="0" dirty="0">
                          <a:ln>
                            <a:noFill/>
                          </a:ln>
                          <a:effectLst/>
                          <a:uLnTx/>
                          <a:uFillTx/>
                        </a:rPr>
                        <a:t>has been active in serving both Public and Private sectors</a:t>
                      </a:r>
                      <a:endParaRPr lang="en-US" sz="1800" dirty="0"/>
                    </a:p>
                    <a:p>
                      <a:r>
                        <a:rPr kumimoji="0" lang="en-US" sz="1800" u="none" strike="noStrike" kern="1200" cap="none" spc="0" normalizeH="0" baseline="0" noProof="0" dirty="0">
                          <a:ln>
                            <a:noFill/>
                          </a:ln>
                          <a:effectLst/>
                          <a:uLnTx/>
                          <a:uFillTx/>
                        </a:rPr>
                        <a:t>Its services and expertise cover the following main fields</a:t>
                      </a:r>
                      <a:endParaRPr lang="en-US" sz="1800" b="1"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609600">
                <a:tc>
                  <a:txBody>
                    <a:bodyPr/>
                    <a:lstStyle/>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600" u="none" strike="noStrike" kern="1200" cap="none" spc="0" normalizeH="0" baseline="0" noProof="0" dirty="0">
                          <a:ln>
                            <a:noFill/>
                          </a:ln>
                          <a:effectLst/>
                          <a:uLnTx/>
                          <a:uFillTx/>
                        </a:rPr>
                        <a:t>ALL TYPES OF BUILDING WORKS INCLUDING BUT NOT LIMITED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rPr>
                        <a:t>        offices, residential, industrial, schools, hospitals, public buildings &amp; high rises. </a:t>
                      </a:r>
                      <a:endParaRPr kumimoji="0" lang="en-US" sz="1600" b="1" i="0" u="none" strike="noStrike" kern="1200" cap="none" spc="0" normalizeH="0" baseline="0" noProof="0" dirty="0">
                        <a:ln>
                          <a:noFill/>
                        </a:ln>
                        <a:solidFill>
                          <a:schemeClr val="bg1"/>
                        </a:solidFill>
                        <a:effectLst/>
                        <a:uLnTx/>
                        <a:uFillTx/>
                        <a:latin typeface="Times New Roman" pitchFamily="18" charset="0"/>
                        <a:ea typeface="Times New Roman"/>
                        <a:cs typeface="Times New Roman" pitchFamily="18" charset="0"/>
                      </a:endParaRPr>
                    </a:p>
                  </a:txBody>
                  <a:tcPr/>
                </a:tc>
                <a:extLst>
                  <a:ext uri="{0D108BD9-81ED-4DB2-BD59-A6C34878D82A}">
                    <a16:rowId xmlns:a16="http://schemas.microsoft.com/office/drawing/2014/main" xmlns="" val="10001"/>
                  </a:ext>
                </a:extLst>
              </a:tr>
              <a:tr h="609600">
                <a:tc>
                  <a:txBody>
                    <a:bodyPr/>
                    <a:lstStyle/>
                    <a:p>
                      <a:pPr marL="285750" indent="-285750">
                        <a:buFont typeface="Wingdings" pitchFamily="2" charset="2"/>
                        <a:buChar char="q"/>
                      </a:pPr>
                      <a:r>
                        <a:rPr kumimoji="0" lang="en-US" sz="1600" u="none" strike="noStrike" kern="1200" cap="none" spc="0" normalizeH="0" baseline="0" noProof="0" dirty="0">
                          <a:ln>
                            <a:noFill/>
                          </a:ln>
                          <a:effectLst/>
                          <a:uLnTx/>
                          <a:uFillTx/>
                        </a:rPr>
                        <a:t>ALL TYPES OF TRANSPORT  STRUCTURES INCLUDING BUT NOT LIMITED TO: </a:t>
                      </a:r>
                      <a:endParaRPr lang="en-US" sz="1600" dirty="0"/>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rPr>
                        <a:t>       bridges, tunnels, viaducts, roads &amp; runways and their related infrastructure works and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rPr>
                        <a:t>       Utilities</a:t>
                      </a:r>
                      <a:endParaRPr kumimoji="0" lang="en-US" sz="1600" b="1" i="0" u="none" strike="noStrike" kern="1200" cap="none" spc="0" normalizeH="0" baseline="0" noProof="0" dirty="0">
                        <a:ln>
                          <a:noFill/>
                        </a:ln>
                        <a:solidFill>
                          <a:schemeClr val="bg1">
                            <a:lumMod val="50000"/>
                            <a:lumOff val="50000"/>
                          </a:schemeClr>
                        </a:solidFill>
                        <a:effectLst/>
                        <a:uLnTx/>
                        <a:uFillTx/>
                        <a:latin typeface="Times New Roman" pitchFamily="18" charset="0"/>
                        <a:ea typeface="Times New Roman"/>
                        <a:cs typeface="Times New Roman" pitchFamily="18" charset="0"/>
                      </a:endParaRPr>
                    </a:p>
                  </a:txBody>
                  <a:tcPr/>
                </a:tc>
                <a:extLst>
                  <a:ext uri="{0D108BD9-81ED-4DB2-BD59-A6C34878D82A}">
                    <a16:rowId xmlns:a16="http://schemas.microsoft.com/office/drawing/2014/main" xmlns="" val="10002"/>
                  </a:ext>
                </a:extLst>
              </a:tr>
              <a:tr h="741680">
                <a:tc>
                  <a:txBody>
                    <a:bodyPr/>
                    <a:lstStyle/>
                    <a:p>
                      <a:pPr marL="285750" indent="-285750">
                        <a:buFont typeface="Wingdings" pitchFamily="2" charset="2"/>
                        <a:buChar char="q"/>
                      </a:pPr>
                      <a:r>
                        <a:rPr kumimoji="0" lang="en-US" sz="1600" u="none" strike="noStrike" kern="1200" cap="none" spc="0" normalizeH="0" baseline="0" noProof="0" dirty="0">
                          <a:ln>
                            <a:noFill/>
                          </a:ln>
                          <a:effectLst/>
                          <a:uLnTx/>
                          <a:uFillTx/>
                        </a:rPr>
                        <a:t>ALL TYPES OF HEAVY CIVIL WORK INCLUDING BUT NOT LIMITED TO:</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rPr>
                        <a:t>      hydroelectric power plants, thermo plants, switch yards &amp; sub stations , marine works,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rPr>
                        <a:t>      airports, sewage &amp;  water plants and tanks, dams &amp;artificial  lakes</a:t>
                      </a:r>
                      <a:endParaRPr kumimoji="0" lang="en-US" sz="1600" b="1" i="0" u="none" strike="noStrike" kern="1200" cap="none" spc="0" normalizeH="0" baseline="0" noProof="0" dirty="0">
                        <a:ln>
                          <a:noFill/>
                        </a:ln>
                        <a:solidFill>
                          <a:schemeClr val="bg1">
                            <a:lumMod val="50000"/>
                            <a:lumOff val="50000"/>
                          </a:schemeClr>
                        </a:solidFill>
                        <a:effectLst/>
                        <a:uLnTx/>
                        <a:uFillTx/>
                        <a:latin typeface="Times New Roman" pitchFamily="18" charset="0"/>
                        <a:ea typeface="Times New Roman"/>
                        <a:cs typeface="Times New Roman" pitchFamily="18" charset="0"/>
                      </a:endParaRPr>
                    </a:p>
                  </a:txBody>
                  <a:tcPr/>
                </a:tc>
                <a:extLst>
                  <a:ext uri="{0D108BD9-81ED-4DB2-BD59-A6C34878D82A}">
                    <a16:rowId xmlns:a16="http://schemas.microsoft.com/office/drawing/2014/main" xmlns="" val="10003"/>
                  </a:ext>
                </a:extLst>
              </a:tr>
              <a:tr h="553720">
                <a:tc>
                  <a:txBody>
                    <a:bodyPr/>
                    <a:lstStyle/>
                    <a:p>
                      <a:pPr marL="285750" indent="-285750">
                        <a:buFont typeface="Wingdings" pitchFamily="2" charset="2"/>
                        <a:buChar char="q"/>
                      </a:pPr>
                      <a:r>
                        <a:rPr kumimoji="0" lang="en-US" sz="1400" u="none" strike="noStrike" kern="1200" cap="none" spc="0" normalizeH="0" baseline="0" noProof="0" dirty="0">
                          <a:ln>
                            <a:noFill/>
                          </a:ln>
                          <a:effectLst/>
                          <a:uLnTx/>
                          <a:uFillTx/>
                        </a:rPr>
                        <a:t>STRENGTHENING ,REPAIR &amp; REHABILITATION WORKS INCLUDING BUT NOT LIMITED TO</a:t>
                      </a:r>
                      <a:r>
                        <a:rPr kumimoji="0" lang="en-US" sz="1600" u="none" strike="noStrike" kern="1200" cap="none" spc="0" normalizeH="0" baseline="0" noProof="0" dirty="0">
                          <a:ln>
                            <a:noFill/>
                          </a:ln>
                          <a:effectLst/>
                          <a:uLnTx/>
                          <a:uFillTx/>
                        </a:rPr>
                        <a:t>:</a:t>
                      </a:r>
                      <a:endParaRPr lang="en-US" sz="1600" dirty="0"/>
                    </a:p>
                    <a:p>
                      <a:r>
                        <a:rPr kumimoji="0" lang="en-US" sz="1600" u="none" strike="noStrike" kern="1200" cap="none" spc="0" normalizeH="0" baseline="0" noProof="0" dirty="0">
                          <a:ln>
                            <a:noFill/>
                          </a:ln>
                          <a:effectLst/>
                          <a:uLnTx/>
                          <a:uFillTx/>
                        </a:rPr>
                        <a:t>         Buildings, concrete &amp; steel structures &amp; ancillaries</a:t>
                      </a:r>
                      <a:endParaRPr lang="en-US" sz="1600" dirty="0">
                        <a:solidFill>
                          <a:schemeClr val="bg1">
                            <a:lumMod val="50000"/>
                            <a:lumOff val="50000"/>
                          </a:schemeClr>
                        </a:solidFill>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r h="370840">
                <a:tc>
                  <a:txBody>
                    <a:bodyPr/>
                    <a:lstStyle/>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600" u="none" strike="noStrike" kern="1200" cap="none" spc="0" normalizeH="0" baseline="0" noProof="0" dirty="0">
                          <a:ln>
                            <a:noFill/>
                          </a:ln>
                          <a:effectLst/>
                          <a:uLnTx/>
                          <a:uFillTx/>
                        </a:rPr>
                        <a:t>ELECTROMECHNICAL WORKS</a:t>
                      </a:r>
                      <a:endParaRPr kumimoji="0" lang="en-US" sz="1600" b="1" i="0" u="none" strike="noStrike" kern="1200" cap="none" spc="0" normalizeH="0" baseline="0" noProof="0" dirty="0">
                        <a:ln>
                          <a:noFill/>
                        </a:ln>
                        <a:solidFill>
                          <a:schemeClr val="bg1"/>
                        </a:solidFill>
                        <a:effectLst/>
                        <a:uLnTx/>
                        <a:uFillTx/>
                        <a:latin typeface="Times New Roman" pitchFamily="18" charset="0"/>
                        <a:ea typeface="Times New Roman"/>
                        <a:cs typeface="Times New Roman" pitchFamily="18" charset="0"/>
                      </a:endParaRPr>
                    </a:p>
                  </a:txBody>
                  <a:tcPr/>
                </a:tc>
                <a:extLst>
                  <a:ext uri="{0D108BD9-81ED-4DB2-BD59-A6C34878D82A}">
                    <a16:rowId xmlns:a16="http://schemas.microsoft.com/office/drawing/2014/main" xmlns="" val="10005"/>
                  </a:ext>
                </a:extLst>
              </a:tr>
              <a:tr h="619760">
                <a:tc>
                  <a:txBody>
                    <a:bodyPr/>
                    <a:lstStyle/>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600" u="none" strike="noStrike" kern="1200" cap="none" spc="0" normalizeH="0" baseline="0" noProof="0" dirty="0">
                          <a:ln>
                            <a:noFill/>
                          </a:ln>
                          <a:effectLst/>
                          <a:uLnTx/>
                          <a:uFillTx/>
                        </a:rPr>
                        <a:t>ALL TYPES OF STEEL STRUCTURES INCLUDING BUT  NOT LIMITED TO:</a:t>
                      </a:r>
                    </a:p>
                    <a:p>
                      <a:pPr marL="0" marR="0" lvl="0" indent="0" algn="just"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600" u="none" strike="noStrike" kern="1200" cap="none" spc="0" normalizeH="0" baseline="0" noProof="0" dirty="0">
                          <a:ln>
                            <a:noFill/>
                          </a:ln>
                          <a:effectLst/>
                          <a:uLnTx/>
                          <a:uFillTx/>
                        </a:rPr>
                        <a:t>        steel works,  aluminum works  and related structures</a:t>
                      </a:r>
                      <a:endParaRPr kumimoji="0" lang="en-US" sz="1600" b="1" i="0" u="none" strike="noStrike" kern="1200" cap="none" spc="0" normalizeH="0" baseline="0" noProof="0" dirty="0">
                        <a:ln>
                          <a:noFill/>
                        </a:ln>
                        <a:solidFill>
                          <a:schemeClr val="bg1">
                            <a:lumMod val="50000"/>
                            <a:lumOff val="50000"/>
                          </a:schemeClr>
                        </a:solidFill>
                        <a:effectLst/>
                        <a:uLnTx/>
                        <a:uFillTx/>
                        <a:latin typeface="Times New Roman" pitchFamily="18" charset="0"/>
                        <a:ea typeface="Times New Roman"/>
                        <a:cs typeface="Times New Roman" pitchFamily="18" charset="0"/>
                      </a:endParaRPr>
                    </a:p>
                  </a:txBody>
                  <a:tcPr/>
                </a:tc>
                <a:extLst>
                  <a:ext uri="{0D108BD9-81ED-4DB2-BD59-A6C34878D82A}">
                    <a16:rowId xmlns:a16="http://schemas.microsoft.com/office/drawing/2014/main" xmlns="" val="10006"/>
                  </a:ext>
                </a:extLst>
              </a:tr>
              <a:tr h="370840">
                <a:tc>
                  <a:txBody>
                    <a:bodyPr/>
                    <a:lstStyle/>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600" u="none" strike="noStrike" kern="1200" cap="none" spc="0" normalizeH="0" baseline="0" noProof="0" dirty="0">
                          <a:ln>
                            <a:noFill/>
                          </a:ln>
                          <a:effectLst/>
                          <a:uLnTx/>
                          <a:uFillTx/>
                        </a:rPr>
                        <a:t>INTERIOR DECORATION WITH SPECIAL JOINERY &amp; CARPENTRY  WORKS</a:t>
                      </a:r>
                      <a:endParaRPr kumimoji="0" lang="en-US" sz="1600" b="1" i="0" u="none" strike="noStrike" kern="1200" cap="none" spc="0" normalizeH="0" baseline="0" noProof="0" dirty="0">
                        <a:ln>
                          <a:noFill/>
                        </a:ln>
                        <a:solidFill>
                          <a:schemeClr val="bg1"/>
                        </a:solidFill>
                        <a:effectLst/>
                        <a:uLnTx/>
                        <a:uFillTx/>
                        <a:latin typeface="Times New Roman" pitchFamily="18" charset="0"/>
                        <a:ea typeface="Times New Roman"/>
                        <a:cs typeface="Times New Roman" pitchFamily="18" charset="0"/>
                      </a:endParaRPr>
                    </a:p>
                  </a:txBody>
                  <a:tcPr/>
                </a:tc>
                <a:extLst>
                  <a:ext uri="{0D108BD9-81ED-4DB2-BD59-A6C34878D82A}">
                    <a16:rowId xmlns:a16="http://schemas.microsoft.com/office/drawing/2014/main" xmlns="" val="10007"/>
                  </a:ext>
                </a:extLst>
              </a:tr>
              <a:tr h="370840">
                <a:tc>
                  <a:txBody>
                    <a:bodyPr/>
                    <a:lstStyle/>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600" u="none" strike="noStrike" kern="1200" cap="none" spc="0" normalizeH="0" baseline="0" noProof="0" dirty="0">
                          <a:ln>
                            <a:noFill/>
                          </a:ln>
                          <a:effectLst/>
                          <a:uLnTx/>
                          <a:uFillTx/>
                        </a:rPr>
                        <a:t>VALUE ENGINNERING, CONSTRUCTABILITY &amp; CONSTRUCTION MANAGEMENT METHADOLOGIES &amp; REVIEWS</a:t>
                      </a:r>
                      <a:endParaRPr kumimoji="0" lang="en-US" sz="1600" b="1" i="0" u="none" strike="noStrike" kern="1200" cap="none" spc="0" normalizeH="0" baseline="0" noProof="0" dirty="0">
                        <a:ln>
                          <a:noFill/>
                        </a:ln>
                        <a:solidFill>
                          <a:schemeClr val="bg1"/>
                        </a:solidFill>
                        <a:effectLst/>
                        <a:uLnTx/>
                        <a:uFillTx/>
                        <a:latin typeface="Times New Roman"/>
                        <a:ea typeface="Times New Roman"/>
                        <a:cs typeface="+mn-cs"/>
                      </a:endParaRPr>
                    </a:p>
                  </a:txBody>
                  <a:tcPr/>
                </a:tc>
                <a:extLst>
                  <a:ext uri="{0D108BD9-81ED-4DB2-BD59-A6C34878D82A}">
                    <a16:rowId xmlns:a16="http://schemas.microsoft.com/office/drawing/2014/main" xmlns="" val="10008"/>
                  </a:ext>
                </a:extLst>
              </a:tr>
              <a:tr h="370840">
                <a:tc>
                  <a:txBody>
                    <a:bodyPr/>
                    <a:lstStyle/>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600" u="none" strike="noStrike" kern="1200" cap="none" spc="0" normalizeH="0" baseline="0" noProof="0" dirty="0">
                          <a:ln>
                            <a:noFill/>
                          </a:ln>
                          <a:effectLst/>
                          <a:uLnTx/>
                          <a:uFillTx/>
                        </a:rPr>
                        <a:t>IRRIGATION, HARDSCAPE, LANDSCAPE WORKS</a:t>
                      </a:r>
                      <a:endParaRPr kumimoji="0" lang="en-US" sz="1600" b="0" i="0" u="none" strike="noStrike" kern="1200" cap="none" spc="0" normalizeH="0" baseline="0" noProof="0" dirty="0">
                        <a:ln>
                          <a:noFill/>
                        </a:ln>
                        <a:solidFill>
                          <a:schemeClr val="bg1"/>
                        </a:solidFill>
                        <a:effectLst/>
                        <a:uLnTx/>
                        <a:uFillTx/>
                        <a:latin typeface="Times New Roman"/>
                        <a:ea typeface="Times New Roman"/>
                        <a:cs typeface="+mn-cs"/>
                      </a:endParaRPr>
                    </a:p>
                  </a:txBody>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6159681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62799" y="3009898"/>
            <a:ext cx="1959429" cy="2340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dirty="0">
              <a:solidFill>
                <a:prstClr val="white"/>
              </a:solidFill>
            </a:endParaRPr>
          </a:p>
        </p:txBody>
      </p:sp>
      <p:cxnSp>
        <p:nvCxnSpPr>
          <p:cNvPr id="8" name="Straight Connector 7"/>
          <p:cNvCxnSpPr/>
          <p:nvPr/>
        </p:nvCxnSpPr>
        <p:spPr>
          <a:xfrm>
            <a:off x="4539343" y="3287485"/>
            <a:ext cx="4604657" cy="0"/>
          </a:xfrm>
          <a:prstGeom prst="line">
            <a:avLst/>
          </a:prstGeom>
        </p:spPr>
        <p:style>
          <a:lnRef idx="2">
            <a:schemeClr val="accent3"/>
          </a:lnRef>
          <a:fillRef idx="0">
            <a:schemeClr val="accent3"/>
          </a:fillRef>
          <a:effectRef idx="1">
            <a:schemeClr val="accent3"/>
          </a:effectRef>
          <a:fontRef idx="minor">
            <a:schemeClr val="tx1"/>
          </a:fontRef>
        </p:style>
      </p:cxnSp>
      <p:sp>
        <p:nvSpPr>
          <p:cNvPr id="2" name="Rectangle 1"/>
          <p:cNvSpPr/>
          <p:nvPr/>
        </p:nvSpPr>
        <p:spPr>
          <a:xfrm>
            <a:off x="4687896" y="2957643"/>
            <a:ext cx="2330574" cy="307777"/>
          </a:xfrm>
          <a:prstGeom prst="rect">
            <a:avLst/>
          </a:prstGeom>
        </p:spPr>
        <p:txBody>
          <a:bodyPr wrap="none">
            <a:spAutoFit/>
          </a:bodyPr>
          <a:lstStyle/>
          <a:p>
            <a:pPr lvl="0"/>
            <a:r>
              <a:rPr lang="en-US" sz="1400" dirty="0">
                <a:solidFill>
                  <a:prstClr val="white"/>
                </a:solidFill>
              </a:rPr>
              <a:t>ORGANIZATION CHART</a:t>
            </a:r>
          </a:p>
        </p:txBody>
      </p:sp>
      <p:cxnSp>
        <p:nvCxnSpPr>
          <p:cNvPr id="12" name="Straight Connector 11"/>
          <p:cNvCxnSpPr/>
          <p:nvPr/>
        </p:nvCxnSpPr>
        <p:spPr>
          <a:xfrm>
            <a:off x="0" y="2932954"/>
            <a:ext cx="4539341" cy="0"/>
          </a:xfrm>
          <a:prstGeom prst="line">
            <a:avLst/>
          </a:prstGeom>
        </p:spPr>
        <p:style>
          <a:lnRef idx="2">
            <a:schemeClr val="accent3"/>
          </a:lnRef>
          <a:fillRef idx="0">
            <a:schemeClr val="accent3"/>
          </a:fillRef>
          <a:effectRef idx="1">
            <a:schemeClr val="accent3"/>
          </a:effectRef>
          <a:fontRef idx="minor">
            <a:schemeClr val="tx1"/>
          </a:fontRef>
        </p:style>
      </p:cxnSp>
      <p:sp>
        <p:nvSpPr>
          <p:cNvPr id="10" name="Rectangle 9"/>
          <p:cNvSpPr/>
          <p:nvPr/>
        </p:nvSpPr>
        <p:spPr>
          <a:xfrm>
            <a:off x="-1" y="3004455"/>
            <a:ext cx="4539341" cy="2224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632968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152400"/>
            <a:ext cx="9133114" cy="1903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8" algn="r" rtl="1"/>
            <a:endParaRPr lang="en-US" dirty="0">
              <a:solidFill>
                <a:prstClr val="white"/>
              </a:solidFill>
            </a:endParaRPr>
          </a:p>
        </p:txBody>
      </p:sp>
      <p:sp>
        <p:nvSpPr>
          <p:cNvPr id="15" name="Rectangle 14"/>
          <p:cNvSpPr/>
          <p:nvPr/>
        </p:nvSpPr>
        <p:spPr>
          <a:xfrm>
            <a:off x="5856514" y="137076"/>
            <a:ext cx="3287486" cy="22803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solidFill>
                  <a:prstClr val="white"/>
                </a:solidFill>
                <a:latin typeface="Times New Roman" pitchFamily="18" charset="0"/>
                <a:cs typeface="Times New Roman" pitchFamily="18" charset="0"/>
              </a:rPr>
              <a:t>NANTONG ERJIAN CONTRACTING CO. L. L.C</a:t>
            </a:r>
            <a:endParaRPr lang="en-US" sz="1000" dirty="0">
              <a:solidFill>
                <a:prstClr val="white"/>
              </a:solidFill>
              <a:latin typeface="Times New Roman" pitchFamily="18" charset="0"/>
              <a:cs typeface="Times New Roman" pitchFamily="18"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066800"/>
            <a:ext cx="8686800" cy="4943934"/>
          </a:xfrm>
          <a:prstGeom prst="rect">
            <a:avLst/>
          </a:prstGeom>
        </p:spPr>
      </p:pic>
    </p:spTree>
    <p:extLst>
      <p:ext uri="{BB962C8B-B14F-4D97-AF65-F5344CB8AC3E}">
        <p14:creationId xmlns:p14="http://schemas.microsoft.com/office/powerpoint/2010/main" val="23690845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971</TotalTime>
  <Words>3646</Words>
  <Application>Microsoft Office PowerPoint</Application>
  <PresentationFormat>On-screen Show (4:3)</PresentationFormat>
  <Paragraphs>1036</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Elemental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Cecilia</dc:creator>
  <cp:lastModifiedBy>PC</cp:lastModifiedBy>
  <cp:revision>300</cp:revision>
  <cp:lastPrinted>2015-12-11T10:53:32Z</cp:lastPrinted>
  <dcterms:created xsi:type="dcterms:W3CDTF">2015-12-07T11:27:19Z</dcterms:created>
  <dcterms:modified xsi:type="dcterms:W3CDTF">2022-09-02T05:10:54Z</dcterms:modified>
</cp:coreProperties>
</file>